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Low-angle exterior view of a modern building facade covered with aluminium discs under a clear, blue sky"/>
          <p:cNvSpPr/>
          <p:nvPr>
            <p:ph type="pic" sz="quarter" idx="21"/>
          </p:nvPr>
        </p:nvSpPr>
        <p:spPr>
          <a:xfrm>
            <a:off x="15417800" y="1270000"/>
            <a:ext cx="8144934" cy="5410200"/>
          </a:xfrm>
          <a:prstGeom prst="rect">
            <a:avLst/>
          </a:prstGeom>
        </p:spPr>
        <p:txBody>
          <a:bodyPr lIns="91439" tIns="45719" rIns="91439" bIns="45719">
            <a:noAutofit/>
          </a:bodyPr>
          <a:lstStyle/>
          <a:p>
            <a:pPr/>
          </a:p>
        </p:txBody>
      </p:sp>
      <p:sp>
        <p:nvSpPr>
          <p:cNvPr id="145" name="Low-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a:noAutofit/>
          </a:bodyPr>
          <a:lstStyle/>
          <a:p>
            <a:pPr/>
          </a:p>
        </p:txBody>
      </p:sp>
      <p:sp>
        <p:nvSpPr>
          <p:cNvPr id="146" name="View from inside a modern white building with glass panels, looking up to a bright, partly cloudy sky"/>
          <p:cNvSpPr/>
          <p:nvPr>
            <p:ph type="pic" idx="23"/>
          </p:nvPr>
        </p:nvSpPr>
        <p:spPr>
          <a:xfrm>
            <a:off x="-124635" y="1270000"/>
            <a:ext cx="16840169" cy="11243712"/>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Low-angle view of the Azadi Tower in Tehran, Iran against a clear, bright sky"/>
          <p:cNvSpPr/>
          <p:nvPr>
            <p:ph type="pic" idx="21"/>
          </p:nvPr>
        </p:nvSpPr>
        <p:spPr>
          <a:xfrm>
            <a:off x="0" y="-1282700"/>
            <a:ext cx="24384000" cy="162814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s stairs and a clear, blue sky"/>
          <p:cNvSpPr/>
          <p:nvPr>
            <p:ph type="pic" idx="21"/>
          </p:nvPr>
        </p:nvSpPr>
        <p:spPr>
          <a:xfrm>
            <a:off x="0" y="-1270000"/>
            <a:ext cx="24384000" cy="16272934"/>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Small section of a modern shell bridge in Qingdao, Shandong, China with a partly cloudy sky above"/>
          <p:cNvSpPr/>
          <p:nvPr>
            <p:ph type="pic" idx="22"/>
          </p:nvPr>
        </p:nvSpPr>
        <p:spPr>
          <a:xfrm>
            <a:off x="9271000" y="1263848"/>
            <a:ext cx="1677384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en.wikipedia.org/wiki/Reinforcement_learning" TargetMode="External"/><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KMjQmG5Uzis" TargetMode="External"/><Relationship Id="rId3" Type="http://schemas.openxmlformats.org/officeDocument/2006/relationships/image" Target="../media/image1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openai.com/index/sora/"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huggingface.co/spaces/lmsys/chatbot-arena-leaderboard" TargetMode="External"/><Relationship Id="rId3" Type="http://schemas.openxmlformats.org/officeDocument/2006/relationships/image" Target="../media/image1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eepmind.google/discover/blog/ai-solves-imo-problems-at-silver-medal-level/"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lfatraining Kurs  2025-05  Dozent: Karsten Flügge"/>
          <p:cNvSpPr txBox="1"/>
          <p:nvPr>
            <p:ph type="body" idx="21"/>
          </p:nvPr>
        </p:nvSpPr>
        <p:spPr>
          <a:xfrm>
            <a:off x="1206499" y="11839048"/>
            <a:ext cx="21971002" cy="636979"/>
          </a:xfrm>
          <a:prstGeom prst="rect">
            <a:avLst/>
          </a:prstGeom>
          <a:extLst>
            <a:ext uri="{C572A759-6A51-4108-AA02-DFA0A04FC94B}">
              <ma14:wrappingTextBoxFlag xmlns:ma14="http://schemas.microsoft.com/office/mac/drawingml/2011/main" val="1"/>
            </a:ext>
          </a:extLst>
        </p:spPr>
        <p:txBody>
          <a:bodyPr/>
          <a:lstStyle/>
          <a:p>
            <a:pPr/>
            <a:r>
              <a:t>Alfatraining Kurs  2025-05  Dozent: Karsten Flügge</a:t>
            </a:r>
          </a:p>
        </p:txBody>
      </p:sp>
      <p:sp>
        <p:nvSpPr>
          <p:cNvPr id="172" name="Grundlagen Grundbegriffe Grundübungen"/>
          <p:cNvSpPr txBox="1"/>
          <p:nvPr>
            <p:ph type="subTitle" sz="quarter" idx="1"/>
          </p:nvPr>
        </p:nvSpPr>
        <p:spPr>
          <a:xfrm>
            <a:off x="6506825" y="7223190"/>
            <a:ext cx="16665518" cy="1905001"/>
          </a:xfrm>
          <a:prstGeom prst="rect">
            <a:avLst/>
          </a:prstGeom>
        </p:spPr>
        <p:txBody>
          <a:bodyPr/>
          <a:lstStyle/>
          <a:p>
            <a:pPr/>
            <a:r>
              <a:t>Grundlagen Grundbegriffe Grundübungen</a:t>
            </a:r>
          </a:p>
        </p:txBody>
      </p:sp>
      <p:sp>
        <p:nvSpPr>
          <p:cNvPr id="173" name="Reinforcement Learning"/>
          <p:cNvSpPr txBox="1"/>
          <p:nvPr>
            <p:ph type="ctrTitle"/>
          </p:nvPr>
        </p:nvSpPr>
        <p:spPr>
          <a:prstGeom prst="rect">
            <a:avLst/>
          </a:prstGeom>
        </p:spPr>
        <p:txBody>
          <a:bodyPr/>
          <a:lstStyle/>
          <a:p>
            <a:pPr lvl="3">
              <a:defRPr spc="-232" sz="11600"/>
            </a:pPr>
            <a:r>
              <a:t>Reinforcement Learning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09" name="Themen des Kurses"/>
          <p:cNvSpPr txBox="1"/>
          <p:nvPr>
            <p:ph type="subTitle" sz="quarter" idx="1"/>
          </p:nvPr>
        </p:nvSpPr>
        <p:spPr>
          <a:xfrm>
            <a:off x="462433" y="502636"/>
            <a:ext cx="21971001" cy="1001212"/>
          </a:xfrm>
          <a:prstGeom prst="rect">
            <a:avLst/>
          </a:prstGeom>
        </p:spPr>
        <p:txBody>
          <a:bodyPr/>
          <a:lstStyle/>
          <a:p>
            <a:pPr/>
            <a:r>
              <a:t>Themen des Kurses</a:t>
            </a:r>
          </a:p>
        </p:txBody>
      </p:sp>
      <p:sp>
        <p:nvSpPr>
          <p:cNvPr id="210" name="REINFORCEMENT LEARNING…"/>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950">
                <a:solidFill>
                  <a:srgbClr val="3C88BF"/>
                </a:solidFill>
                <a:latin typeface="Helvetica"/>
                <a:ea typeface="Helvetica"/>
                <a:cs typeface="Helvetica"/>
                <a:sym typeface="Helvetica"/>
              </a:defRPr>
            </a:pPr>
            <a:r>
              <a:t>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Einführung in Reinforcement Learning (ca. 1 Tag)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Definition und grundlegende Konzepte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Unterschiede zu anderen Lernmethoden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Anwendungsbereiche und Beispiele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Markov Decision Processes (MDPs) (ca. 2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Definition und Eigenschaften von MDPs</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Value-Funktionen und Policy</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Bellman-Gleichungen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Dynamic Programming Ansatz</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Q-Learning (ca. 2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Definition und Algorithmus</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Exploration vs. Exploitation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Konvergenz- und Optimierungseigenschaften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Anwendungen in Spielen, Robotik und anderen Bereichen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Deep Reinforcement Learning (ca. 3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rPr b="1"/>
              <a:t>Deep</a:t>
            </a:r>
            <a:r>
              <a:t> Q-Learning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Deep Deterministic Policy Gradients (DDPG)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Actor-Critic-Methoden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Policy Gradient-Methoden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Fortgeschrittene Themen (ca. 4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Model-Based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Multi-Agent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Inverse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Meta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Praktische Anwendungen (ca. 3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Implementierung von Reinforcement Learning Algorithmen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Anwendung auf ausgewählte Probleme und Fallstudien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Evaluation und Tuning der Algorithmen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Zusammenfassung und Ausblick (ca. 2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Zusammenfassung der wichtigsten Konzepte und Ergebnisse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Herausforderungen und zukünftige Entwicklungen in Reinforcement</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75">
                <a:solidFill>
                  <a:srgbClr val="3C88BF"/>
                </a:solidFill>
                <a:latin typeface="Helvetica"/>
                <a:ea typeface="Helvetica"/>
                <a:cs typeface="Helvetica"/>
                <a:sym typeface="Helvetica"/>
              </a:defRPr>
            </a:pPr>
            <a:r>
              <a:t>Projektarbeit (ca. 3-5 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Zur Vertiefung der gelernten Inhalte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75">
                <a:solidFill>
                  <a:srgbClr val="222529"/>
                </a:solidFill>
                <a:latin typeface="Helvetica"/>
                <a:ea typeface="Helvetica"/>
                <a:cs typeface="Helvetica"/>
                <a:sym typeface="Helvetica"/>
              </a:defRPr>
            </a:pPr>
            <a:r>
              <a:t>Präsentation der Projektergebnisse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13" name="Themen des Kurses"/>
          <p:cNvSpPr txBox="1"/>
          <p:nvPr>
            <p:ph type="subTitle" sz="quarter" idx="1"/>
          </p:nvPr>
        </p:nvSpPr>
        <p:spPr>
          <a:xfrm>
            <a:off x="462433" y="502636"/>
            <a:ext cx="21971001" cy="1001212"/>
          </a:xfrm>
          <a:prstGeom prst="rect">
            <a:avLst/>
          </a:prstGeom>
        </p:spPr>
        <p:txBody>
          <a:bodyPr/>
          <a:lstStyle/>
          <a:p>
            <a:pPr/>
            <a:r>
              <a:t>Themen des Kurses</a:t>
            </a:r>
          </a:p>
        </p:txBody>
      </p:sp>
      <p:sp>
        <p:nvSpPr>
          <p:cNvPr id="214" name="Woche 1…"/>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47472">
              <a:lnSpc>
                <a:spcPct val="100000"/>
              </a:lnSpc>
              <a:spcBef>
                <a:spcPts val="0"/>
              </a:spcBef>
              <a:defRPr b="1" sz="2432">
                <a:solidFill>
                  <a:srgbClr val="080808"/>
                </a:solidFill>
                <a:latin typeface="Courier"/>
                <a:ea typeface="Courier"/>
                <a:cs typeface="Courier"/>
                <a:sym typeface="Courier"/>
              </a:defRPr>
            </a:pPr>
            <a:r>
              <a:t>Woche 1</a:t>
            </a:r>
          </a:p>
          <a:p>
            <a:pPr defTabSz="347472">
              <a:lnSpc>
                <a:spcPct val="100000"/>
              </a:lnSpc>
              <a:spcBef>
                <a:spcPts val="0"/>
              </a:spcBef>
              <a:defRPr b="1" sz="2432">
                <a:solidFill>
                  <a:srgbClr val="080808"/>
                </a:solidFill>
                <a:latin typeface="Courier"/>
                <a:ea typeface="Courier"/>
                <a:cs typeface="Courier"/>
                <a:sym typeface="Courier"/>
              </a:defRPr>
            </a:pPr>
          </a:p>
          <a:p>
            <a:pPr defTabSz="347472">
              <a:lnSpc>
                <a:spcPct val="100000"/>
              </a:lnSpc>
              <a:spcBef>
                <a:spcPts val="0"/>
              </a:spcBef>
              <a:defRPr b="1" sz="2432">
                <a:solidFill>
                  <a:srgbClr val="080808"/>
                </a:solidFill>
                <a:latin typeface="Courier"/>
                <a:ea typeface="Courier"/>
                <a:cs typeface="Courier"/>
                <a:sym typeface="Courier"/>
              </a:defRPr>
            </a:pPr>
            <a:r>
              <a:t>Montag</a:t>
            </a:r>
          </a:p>
          <a:p>
            <a:pPr defTabSz="347472">
              <a:lnSpc>
                <a:spcPct val="100000"/>
              </a:lnSpc>
              <a:spcBef>
                <a:spcPts val="0"/>
              </a:spcBef>
              <a:defRPr b="1" sz="2432">
                <a:solidFill>
                  <a:srgbClr val="080808"/>
                </a:solidFill>
                <a:latin typeface="Courier"/>
                <a:ea typeface="Courier"/>
                <a:cs typeface="Courier"/>
                <a:sym typeface="Courier"/>
              </a:defRPr>
            </a:pPr>
            <a:r>
              <a:t>Einführung in Reinforcement Learning</a:t>
            </a:r>
          </a:p>
          <a:p>
            <a:pPr defTabSz="347472">
              <a:lnSpc>
                <a:spcPct val="100000"/>
              </a:lnSpc>
              <a:spcBef>
                <a:spcPts val="0"/>
              </a:spcBef>
              <a:defRPr b="1" sz="2432">
                <a:solidFill>
                  <a:srgbClr val="080808"/>
                </a:solidFill>
                <a:latin typeface="Courier"/>
                <a:ea typeface="Courier"/>
                <a:cs typeface="Courier"/>
                <a:sym typeface="Courier"/>
              </a:defRPr>
            </a:pPr>
            <a:r>
              <a:t>Grundlegende Konzepte</a:t>
            </a:r>
          </a:p>
          <a:p>
            <a:pPr defTabSz="347472">
              <a:lnSpc>
                <a:spcPct val="100000"/>
              </a:lnSpc>
              <a:spcBef>
                <a:spcPts val="0"/>
              </a:spcBef>
              <a:defRPr b="1" sz="2432">
                <a:solidFill>
                  <a:srgbClr val="080808"/>
                </a:solidFill>
                <a:latin typeface="Courier"/>
                <a:ea typeface="Courier"/>
                <a:cs typeface="Courier"/>
                <a:sym typeface="Courier"/>
              </a:defRPr>
            </a:pPr>
            <a:r>
              <a:t>Unterschiede zu anderen Lernmethoden</a:t>
            </a:r>
          </a:p>
          <a:p>
            <a:pPr defTabSz="347472">
              <a:lnSpc>
                <a:spcPct val="100000"/>
              </a:lnSpc>
              <a:spcBef>
                <a:spcPts val="0"/>
              </a:spcBef>
              <a:defRPr b="1" sz="2432">
                <a:solidFill>
                  <a:srgbClr val="080808"/>
                </a:solidFill>
                <a:latin typeface="Courier"/>
                <a:ea typeface="Courier"/>
                <a:cs typeface="Courier"/>
                <a:sym typeface="Courier"/>
              </a:defRPr>
            </a:pPr>
            <a:r>
              <a:t>Anwendungsbereiche und Beispiele</a:t>
            </a:r>
          </a:p>
          <a:p>
            <a:pPr defTabSz="347472">
              <a:lnSpc>
                <a:spcPct val="100000"/>
              </a:lnSpc>
              <a:spcBef>
                <a:spcPts val="0"/>
              </a:spcBef>
              <a:defRPr b="1" sz="2432">
                <a:solidFill>
                  <a:srgbClr val="080808"/>
                </a:solidFill>
                <a:latin typeface="Courier"/>
                <a:ea typeface="Courier"/>
                <a:cs typeface="Courier"/>
                <a:sym typeface="Courier"/>
              </a:defRPr>
            </a:pPr>
          </a:p>
          <a:p>
            <a:pPr defTabSz="347472">
              <a:lnSpc>
                <a:spcPct val="100000"/>
              </a:lnSpc>
              <a:spcBef>
                <a:spcPts val="0"/>
              </a:spcBef>
              <a:defRPr b="1" sz="2432">
                <a:solidFill>
                  <a:srgbClr val="080808"/>
                </a:solidFill>
                <a:latin typeface="Courier"/>
                <a:ea typeface="Courier"/>
                <a:cs typeface="Courier"/>
                <a:sym typeface="Courier"/>
              </a:defRPr>
            </a:pPr>
            <a:r>
              <a:t>Dienstag</a:t>
            </a:r>
          </a:p>
          <a:p>
            <a:pPr defTabSz="347472">
              <a:lnSpc>
                <a:spcPct val="100000"/>
              </a:lnSpc>
              <a:spcBef>
                <a:spcPts val="0"/>
              </a:spcBef>
              <a:defRPr b="1" sz="2432">
                <a:solidFill>
                  <a:srgbClr val="080808"/>
                </a:solidFill>
                <a:latin typeface="Courier"/>
                <a:ea typeface="Courier"/>
                <a:cs typeface="Courier"/>
                <a:sym typeface="Courier"/>
              </a:defRPr>
            </a:pPr>
            <a:r>
              <a:t>Markov Decision Processes (MDPs)</a:t>
            </a:r>
          </a:p>
          <a:p>
            <a:pPr defTabSz="347472">
              <a:lnSpc>
                <a:spcPct val="100000"/>
              </a:lnSpc>
              <a:spcBef>
                <a:spcPts val="0"/>
              </a:spcBef>
              <a:defRPr b="1" sz="2432">
                <a:solidFill>
                  <a:srgbClr val="080808"/>
                </a:solidFill>
                <a:latin typeface="Courier"/>
                <a:ea typeface="Courier"/>
                <a:cs typeface="Courier"/>
                <a:sym typeface="Courier"/>
              </a:defRPr>
            </a:pPr>
            <a:r>
              <a:t>Definition und Eigenschaften von MDPs</a:t>
            </a:r>
          </a:p>
          <a:p>
            <a:pPr defTabSz="347472">
              <a:lnSpc>
                <a:spcPct val="100000"/>
              </a:lnSpc>
              <a:spcBef>
                <a:spcPts val="0"/>
              </a:spcBef>
              <a:defRPr b="1" sz="2432">
                <a:solidFill>
                  <a:srgbClr val="080808"/>
                </a:solidFill>
                <a:latin typeface="Courier"/>
                <a:ea typeface="Courier"/>
                <a:cs typeface="Courier"/>
                <a:sym typeface="Courier"/>
              </a:defRPr>
            </a:pPr>
            <a:r>
              <a:t>Value-Funktionen</a:t>
            </a:r>
          </a:p>
          <a:p>
            <a:pPr defTabSz="347472">
              <a:lnSpc>
                <a:spcPct val="100000"/>
              </a:lnSpc>
              <a:spcBef>
                <a:spcPts val="0"/>
              </a:spcBef>
              <a:defRPr b="1" sz="2432">
                <a:solidFill>
                  <a:srgbClr val="080808"/>
                </a:solidFill>
                <a:latin typeface="Courier"/>
                <a:ea typeface="Courier"/>
                <a:cs typeface="Courier"/>
                <a:sym typeface="Courier"/>
              </a:defRPr>
            </a:pPr>
            <a:r>
              <a:t>Policy</a:t>
            </a:r>
          </a:p>
          <a:p>
            <a:pPr defTabSz="347472">
              <a:lnSpc>
                <a:spcPct val="100000"/>
              </a:lnSpc>
              <a:spcBef>
                <a:spcPts val="0"/>
              </a:spcBef>
              <a:defRPr b="1" sz="2432">
                <a:solidFill>
                  <a:srgbClr val="080808"/>
                </a:solidFill>
                <a:latin typeface="Courier"/>
                <a:ea typeface="Courier"/>
                <a:cs typeface="Courier"/>
                <a:sym typeface="Courier"/>
              </a:defRPr>
            </a:pPr>
          </a:p>
          <a:p>
            <a:pPr defTabSz="347472">
              <a:lnSpc>
                <a:spcPct val="100000"/>
              </a:lnSpc>
              <a:spcBef>
                <a:spcPts val="0"/>
              </a:spcBef>
              <a:defRPr b="1" sz="2432">
                <a:solidFill>
                  <a:srgbClr val="080808"/>
                </a:solidFill>
                <a:latin typeface="Courier"/>
                <a:ea typeface="Courier"/>
                <a:cs typeface="Courier"/>
                <a:sym typeface="Courier"/>
              </a:defRPr>
            </a:pPr>
            <a:r>
              <a:t>Mittwoch</a:t>
            </a:r>
          </a:p>
          <a:p>
            <a:pPr defTabSz="347472">
              <a:lnSpc>
                <a:spcPct val="100000"/>
              </a:lnSpc>
              <a:spcBef>
                <a:spcPts val="0"/>
              </a:spcBef>
              <a:defRPr b="1" sz="2432">
                <a:solidFill>
                  <a:srgbClr val="080808"/>
                </a:solidFill>
                <a:latin typeface="Courier"/>
                <a:ea typeface="Courier"/>
                <a:cs typeface="Courier"/>
                <a:sym typeface="Courier"/>
              </a:defRPr>
            </a:pPr>
            <a:r>
              <a:t>Bellman-Gleichungen</a:t>
            </a:r>
          </a:p>
          <a:p>
            <a:pPr defTabSz="914400">
              <a:lnSpc>
                <a:spcPct val="100000"/>
              </a:lnSpc>
              <a:spcBef>
                <a:spcPts val="0"/>
              </a:spcBef>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292">
                <a:solidFill>
                  <a:srgbClr val="858787"/>
                </a:solidFill>
                <a:latin typeface="Helvetica"/>
                <a:ea typeface="Helvetica"/>
                <a:cs typeface="Helvetica"/>
                <a:sym typeface="Helvetica"/>
              </a:defRPr>
            </a:pPr>
            <a:r>
              <a:t>Kapitel </a:t>
            </a:r>
            <a:r>
              <a:rPr b="1"/>
              <a:t>7</a:t>
            </a:r>
            <a:r>
              <a:t>.3 im Buch!</a:t>
            </a:r>
          </a:p>
          <a:p>
            <a:pPr defTabSz="347472">
              <a:lnSpc>
                <a:spcPct val="100000"/>
              </a:lnSpc>
              <a:spcBef>
                <a:spcPts val="0"/>
              </a:spcBef>
              <a:defRPr b="1" sz="2432">
                <a:solidFill>
                  <a:srgbClr val="080808"/>
                </a:solidFill>
                <a:latin typeface="Courier"/>
                <a:ea typeface="Courier"/>
                <a:cs typeface="Courier"/>
                <a:sym typeface="Courier"/>
              </a:defRPr>
            </a:pPr>
            <a:r>
              <a:t>Dynamic Programming Ansatz</a:t>
            </a:r>
          </a:p>
          <a:p>
            <a:pPr defTabSz="347472">
              <a:lnSpc>
                <a:spcPct val="100000"/>
              </a:lnSpc>
              <a:spcBef>
                <a:spcPts val="0"/>
              </a:spcBef>
              <a:defRPr b="1" sz="2432">
                <a:solidFill>
                  <a:srgbClr val="080808"/>
                </a:solidFill>
                <a:latin typeface="Courier"/>
                <a:ea typeface="Courier"/>
                <a:cs typeface="Courier"/>
                <a:sym typeface="Courier"/>
              </a:defRPr>
            </a:pPr>
            <a:r>
              <a:t>Praktische Übungen</a:t>
            </a:r>
          </a:p>
          <a:p>
            <a:pPr defTabSz="347472">
              <a:lnSpc>
                <a:spcPct val="100000"/>
              </a:lnSpc>
              <a:spcBef>
                <a:spcPts val="0"/>
              </a:spcBef>
              <a:defRPr b="1" sz="2432">
                <a:solidFill>
                  <a:srgbClr val="080808"/>
                </a:solidFill>
                <a:latin typeface="Courier"/>
                <a:ea typeface="Courier"/>
                <a:cs typeface="Courier"/>
                <a:sym typeface="Courier"/>
              </a:defRPr>
            </a:pPr>
          </a:p>
          <a:p>
            <a:pPr defTabSz="347472">
              <a:lnSpc>
                <a:spcPct val="100000"/>
              </a:lnSpc>
              <a:spcBef>
                <a:spcPts val="0"/>
              </a:spcBef>
              <a:defRPr b="1" sz="2432">
                <a:solidFill>
                  <a:srgbClr val="080808"/>
                </a:solidFill>
                <a:latin typeface="Courier"/>
                <a:ea typeface="Courier"/>
                <a:cs typeface="Courier"/>
                <a:sym typeface="Courier"/>
              </a:defRPr>
            </a:pPr>
            <a:r>
              <a:t>Donnerstag</a:t>
            </a:r>
          </a:p>
          <a:p>
            <a:pPr defTabSz="347472">
              <a:lnSpc>
                <a:spcPct val="100000"/>
              </a:lnSpc>
              <a:spcBef>
                <a:spcPts val="0"/>
              </a:spcBef>
              <a:defRPr b="1" sz="2432">
                <a:solidFill>
                  <a:srgbClr val="080808"/>
                </a:solidFill>
                <a:latin typeface="Courier"/>
                <a:ea typeface="Courier"/>
                <a:cs typeface="Courier"/>
                <a:sym typeface="Courier"/>
              </a:defRPr>
            </a:pPr>
            <a:r>
              <a:t>Q-Learning: Definition, Algorithmus </a:t>
            </a:r>
          </a:p>
          <a:p>
            <a:pPr defTabSz="347472">
              <a:lnSpc>
                <a:spcPct val="100000"/>
              </a:lnSpc>
              <a:spcBef>
                <a:spcPts val="0"/>
              </a:spcBef>
              <a:defRPr b="1" sz="2432">
                <a:solidFill>
                  <a:srgbClr val="080808"/>
                </a:solidFill>
                <a:latin typeface="Courier"/>
                <a:ea typeface="Courier"/>
                <a:cs typeface="Courier"/>
                <a:sym typeface="Courier"/>
              </a:defRPr>
            </a:pPr>
            <a:r>
              <a:t>Exploration vs. Exploitation</a:t>
            </a:r>
          </a:p>
          <a:p>
            <a:pPr defTabSz="914400">
              <a:lnSpc>
                <a:spcPct val="100000"/>
              </a:lnSpc>
              <a:spcBef>
                <a:spcPts val="0"/>
              </a:spcBef>
              <a:tabLst>
                <a:tab pos="266700" algn="l"/>
                <a:tab pos="533400" algn="l"/>
                <a:tab pos="800100" algn="l"/>
                <a:tab pos="1079500" algn="l"/>
                <a:tab pos="1346200" algn="l"/>
                <a:tab pos="1612900" algn="l"/>
                <a:tab pos="1879600" algn="l"/>
                <a:tab pos="2159000" algn="l"/>
                <a:tab pos="2425700" algn="l"/>
                <a:tab pos="2692400" algn="l"/>
                <a:tab pos="2971800" algn="l"/>
                <a:tab pos="3238500" algn="l"/>
              </a:tabLst>
              <a:defRPr sz="1292">
                <a:solidFill>
                  <a:srgbClr val="858787"/>
                </a:solidFill>
                <a:latin typeface="Helvetica"/>
                <a:ea typeface="Helvetica"/>
                <a:cs typeface="Helvetica"/>
                <a:sym typeface="Helvetica"/>
              </a:defRPr>
            </a:pPr>
            <a:r>
              <a:t>Kapitel 3.2 im Buch</a:t>
            </a:r>
          </a:p>
          <a:p>
            <a:pPr defTabSz="347472">
              <a:lnSpc>
                <a:spcPct val="100000"/>
              </a:lnSpc>
              <a:spcBef>
                <a:spcPts val="0"/>
              </a:spcBef>
              <a:defRPr b="1" sz="2432">
                <a:solidFill>
                  <a:srgbClr val="080808"/>
                </a:solidFill>
                <a:latin typeface="Courier"/>
                <a:ea typeface="Courier"/>
                <a:cs typeface="Courier"/>
                <a:sym typeface="Courier"/>
              </a:defRPr>
            </a:pPr>
          </a:p>
          <a:p>
            <a:pPr defTabSz="347472">
              <a:lnSpc>
                <a:spcPct val="100000"/>
              </a:lnSpc>
              <a:spcBef>
                <a:spcPts val="0"/>
              </a:spcBef>
              <a:defRPr b="1" sz="2432">
                <a:solidFill>
                  <a:srgbClr val="080808"/>
                </a:solidFill>
                <a:latin typeface="Courier"/>
                <a:ea typeface="Courier"/>
                <a:cs typeface="Courier"/>
                <a:sym typeface="Courier"/>
              </a:defRPr>
            </a:pPr>
            <a:r>
              <a:t>Freitag</a:t>
            </a:r>
          </a:p>
          <a:p>
            <a:pPr defTabSz="347472">
              <a:lnSpc>
                <a:spcPct val="100000"/>
              </a:lnSpc>
              <a:spcBef>
                <a:spcPts val="0"/>
              </a:spcBef>
              <a:defRPr b="1" sz="2432">
                <a:solidFill>
                  <a:srgbClr val="080808"/>
                </a:solidFill>
                <a:latin typeface="Courier"/>
                <a:ea typeface="Courier"/>
                <a:cs typeface="Courier"/>
                <a:sym typeface="Courier"/>
              </a:defRPr>
            </a:pPr>
            <a:r>
              <a:t>Konvergenz- und Optimierungseigenschaften</a:t>
            </a:r>
          </a:p>
          <a:p>
            <a:pPr defTabSz="347472">
              <a:lnSpc>
                <a:spcPct val="100000"/>
              </a:lnSpc>
              <a:spcBef>
                <a:spcPts val="0"/>
              </a:spcBef>
              <a:defRPr b="1" sz="2432">
                <a:solidFill>
                  <a:srgbClr val="080808"/>
                </a:solidFill>
                <a:latin typeface="Courier"/>
                <a:ea typeface="Courier"/>
                <a:cs typeface="Courier"/>
                <a:sym typeface="Courier"/>
              </a:defRPr>
            </a:pPr>
            <a:r>
              <a:t>Anwendungen in Spielen, Robotik etc.</a:t>
            </a:r>
          </a:p>
          <a:p>
            <a:pPr defTabSz="347472">
              <a:lnSpc>
                <a:spcPct val="100000"/>
              </a:lnSpc>
              <a:spcBef>
                <a:spcPts val="0"/>
              </a:spcBef>
              <a:defRPr b="1" sz="2432">
                <a:solidFill>
                  <a:srgbClr val="080808"/>
                </a:solidFill>
                <a:latin typeface="Courier"/>
                <a:ea typeface="Courier"/>
                <a:cs typeface="Courier"/>
                <a:sym typeface="Courier"/>
              </a:defRPr>
            </a:pPr>
            <a:r>
              <a:t>Vertiefung durch praktische Übungen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17" name="Themen des Kurses"/>
          <p:cNvSpPr txBox="1"/>
          <p:nvPr>
            <p:ph type="subTitle" sz="quarter" idx="1"/>
          </p:nvPr>
        </p:nvSpPr>
        <p:spPr>
          <a:xfrm>
            <a:off x="462433" y="502636"/>
            <a:ext cx="21971001" cy="1001212"/>
          </a:xfrm>
          <a:prstGeom prst="rect">
            <a:avLst/>
          </a:prstGeom>
        </p:spPr>
        <p:txBody>
          <a:bodyPr/>
          <a:lstStyle/>
          <a:p>
            <a:pPr/>
            <a:r>
              <a:t>Themen des Kurses</a:t>
            </a:r>
          </a:p>
        </p:txBody>
      </p:sp>
      <p:sp>
        <p:nvSpPr>
          <p:cNvPr id="218" name="Woche 2…"/>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200">
                <a:solidFill>
                  <a:srgbClr val="080808"/>
                </a:solidFill>
                <a:latin typeface="Courier"/>
                <a:ea typeface="Courier"/>
                <a:cs typeface="Courier"/>
                <a:sym typeface="Courier"/>
              </a:defRPr>
            </a:pPr>
            <a:r>
              <a:t>Woche 2</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Montag</a:t>
            </a:r>
          </a:p>
          <a:p>
            <a:pPr defTabSz="457200">
              <a:lnSpc>
                <a:spcPct val="100000"/>
              </a:lnSpc>
              <a:spcBef>
                <a:spcPts val="0"/>
              </a:spcBef>
              <a:defRPr b="1" sz="3200">
                <a:solidFill>
                  <a:srgbClr val="080808"/>
                </a:solidFill>
                <a:latin typeface="Courier"/>
                <a:ea typeface="Courier"/>
                <a:cs typeface="Courier"/>
                <a:sym typeface="Courier"/>
              </a:defRPr>
            </a:pPr>
            <a:r>
              <a:t>Deep Reinforcement Learning</a:t>
            </a:r>
          </a:p>
          <a:p>
            <a:pPr defTabSz="457200">
              <a:lnSpc>
                <a:spcPct val="100000"/>
              </a:lnSpc>
              <a:spcBef>
                <a:spcPts val="0"/>
              </a:spcBef>
              <a:defRPr b="1" sz="3200">
                <a:solidFill>
                  <a:srgbClr val="080808"/>
                </a:solidFill>
                <a:latin typeface="Courier"/>
                <a:ea typeface="Courier"/>
                <a:cs typeface="Courier"/>
                <a:sym typeface="Courier"/>
              </a:defRPr>
            </a:pPr>
            <a:r>
              <a:t>Deep Q-Learning</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Dienstag</a:t>
            </a:r>
          </a:p>
          <a:p>
            <a:pPr defTabSz="457200">
              <a:lnSpc>
                <a:spcPct val="100000"/>
              </a:lnSpc>
              <a:spcBef>
                <a:spcPts val="0"/>
              </a:spcBef>
              <a:defRPr b="1" sz="3200">
                <a:solidFill>
                  <a:srgbClr val="080808"/>
                </a:solidFill>
                <a:latin typeface="Courier"/>
                <a:ea typeface="Courier"/>
                <a:cs typeface="Courier"/>
                <a:sym typeface="Courier"/>
              </a:defRPr>
            </a:pPr>
            <a:r>
              <a:t>Deep Deterministic Policy Gradients (DDPG)</a:t>
            </a:r>
          </a:p>
          <a:p>
            <a:pPr defTabSz="457200">
              <a:lnSpc>
                <a:spcPct val="100000"/>
              </a:lnSpc>
              <a:spcBef>
                <a:spcPts val="0"/>
              </a:spcBef>
              <a:defRPr b="1" sz="3200">
                <a:solidFill>
                  <a:srgbClr val="080808"/>
                </a:solidFill>
                <a:latin typeface="Courier"/>
                <a:ea typeface="Courier"/>
                <a:cs typeface="Courier"/>
                <a:sym typeface="Courier"/>
              </a:defRPr>
            </a:pPr>
            <a:r>
              <a:t>Actor-Critic-Methoden</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Mittwoch</a:t>
            </a:r>
          </a:p>
          <a:p>
            <a:pPr defTabSz="457200">
              <a:lnSpc>
                <a:spcPct val="100000"/>
              </a:lnSpc>
              <a:spcBef>
                <a:spcPts val="0"/>
              </a:spcBef>
              <a:defRPr b="1" sz="3200">
                <a:solidFill>
                  <a:srgbClr val="080808"/>
                </a:solidFill>
                <a:latin typeface="Courier"/>
                <a:ea typeface="Courier"/>
                <a:cs typeface="Courier"/>
                <a:sym typeface="Courier"/>
              </a:defRPr>
            </a:pPr>
            <a:r>
              <a:t>Policy Gradient-Methoden</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Donnerstag</a:t>
            </a:r>
          </a:p>
          <a:p>
            <a:pPr defTabSz="457200">
              <a:lnSpc>
                <a:spcPct val="100000"/>
              </a:lnSpc>
              <a:spcBef>
                <a:spcPts val="0"/>
              </a:spcBef>
              <a:defRPr b="1" sz="3200">
                <a:solidFill>
                  <a:srgbClr val="080808"/>
                </a:solidFill>
                <a:latin typeface="Courier"/>
                <a:ea typeface="Courier"/>
                <a:cs typeface="Courier"/>
                <a:sym typeface="Courier"/>
              </a:defRPr>
            </a:pPr>
            <a:r>
              <a:t>Model-Based Reinforcement Learning</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Freitag</a:t>
            </a:r>
          </a:p>
          <a:p>
            <a:pPr defTabSz="457200">
              <a:lnSpc>
                <a:spcPct val="100000"/>
              </a:lnSpc>
              <a:spcBef>
                <a:spcPts val="0"/>
              </a:spcBef>
              <a:defRPr b="1" sz="3200">
                <a:solidFill>
                  <a:srgbClr val="080808"/>
                </a:solidFill>
                <a:latin typeface="Courier"/>
                <a:ea typeface="Courier"/>
                <a:cs typeface="Courier"/>
                <a:sym typeface="Courier"/>
              </a:defRPr>
            </a:pPr>
            <a:r>
              <a:t>Multi-Agent Reinforcement Learning</a:t>
            </a:r>
          </a:p>
          <a:p>
            <a:pPr defTabSz="457200">
              <a:lnSpc>
                <a:spcPct val="100000"/>
              </a:lnSpc>
              <a:spcBef>
                <a:spcPts val="0"/>
              </a:spcBef>
              <a:defRPr b="1" sz="3200">
                <a:solidFill>
                  <a:srgbClr val="080808"/>
                </a:solidFill>
                <a:latin typeface="Courier"/>
                <a:ea typeface="Courier"/>
                <a:cs typeface="Courier"/>
                <a:sym typeface="Courier"/>
              </a:defRPr>
            </a:pPr>
            <a:r>
              <a:t>Praktische Anwendungen und Übungen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21" name="Themen des Kurses"/>
          <p:cNvSpPr txBox="1"/>
          <p:nvPr>
            <p:ph type="subTitle" sz="quarter" idx="1"/>
          </p:nvPr>
        </p:nvSpPr>
        <p:spPr>
          <a:xfrm>
            <a:off x="462433" y="502636"/>
            <a:ext cx="21971001" cy="1001212"/>
          </a:xfrm>
          <a:prstGeom prst="rect">
            <a:avLst/>
          </a:prstGeom>
        </p:spPr>
        <p:txBody>
          <a:bodyPr/>
          <a:lstStyle/>
          <a:p>
            <a:pPr/>
            <a:r>
              <a:t>Themen des Kurses</a:t>
            </a:r>
          </a:p>
        </p:txBody>
      </p:sp>
      <p:sp>
        <p:nvSpPr>
          <p:cNvPr id="222" name="Woche 3…"/>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200">
                <a:solidFill>
                  <a:srgbClr val="080808"/>
                </a:solidFill>
                <a:latin typeface="Courier"/>
                <a:ea typeface="Courier"/>
                <a:cs typeface="Courier"/>
                <a:sym typeface="Courier"/>
              </a:defRPr>
            </a:pPr>
            <a:r>
              <a:t>Woche 3</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Montag</a:t>
            </a:r>
          </a:p>
          <a:p>
            <a:pPr defTabSz="457200">
              <a:lnSpc>
                <a:spcPct val="100000"/>
              </a:lnSpc>
              <a:spcBef>
                <a:spcPts val="0"/>
              </a:spcBef>
              <a:defRPr b="1" sz="3200">
                <a:solidFill>
                  <a:srgbClr val="080808"/>
                </a:solidFill>
                <a:latin typeface="Courier"/>
                <a:ea typeface="Courier"/>
                <a:cs typeface="Courier"/>
                <a:sym typeface="Courier"/>
              </a:defRPr>
            </a:pPr>
            <a:r>
              <a:t>Inverse Reinforcement Learning</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Dienstag</a:t>
            </a:r>
          </a:p>
          <a:p>
            <a:pPr defTabSz="457200">
              <a:lnSpc>
                <a:spcPct val="100000"/>
              </a:lnSpc>
              <a:spcBef>
                <a:spcPts val="0"/>
              </a:spcBef>
              <a:defRPr b="1" sz="3200">
                <a:solidFill>
                  <a:srgbClr val="080808"/>
                </a:solidFill>
                <a:latin typeface="Courier"/>
                <a:ea typeface="Courier"/>
                <a:cs typeface="Courier"/>
                <a:sym typeface="Courier"/>
              </a:defRPr>
            </a:pPr>
            <a:r>
              <a:t>Meta Reinforcement Learning</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Mittwoch</a:t>
            </a:r>
          </a:p>
          <a:p>
            <a:pPr defTabSz="457200">
              <a:lnSpc>
                <a:spcPct val="100000"/>
              </a:lnSpc>
              <a:spcBef>
                <a:spcPts val="0"/>
              </a:spcBef>
              <a:defRPr b="1" sz="3200">
                <a:solidFill>
                  <a:srgbClr val="080808"/>
                </a:solidFill>
                <a:latin typeface="Courier"/>
                <a:ea typeface="Courier"/>
                <a:cs typeface="Courier"/>
                <a:sym typeface="Courier"/>
              </a:defRPr>
            </a:pPr>
            <a:r>
              <a:t>Implementierung von RL-Algorithmen</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Donnerstag</a:t>
            </a:r>
          </a:p>
          <a:p>
            <a:pPr defTabSz="457200">
              <a:lnSpc>
                <a:spcPct val="100000"/>
              </a:lnSpc>
              <a:spcBef>
                <a:spcPts val="0"/>
              </a:spcBef>
              <a:defRPr b="1" sz="3200">
                <a:solidFill>
                  <a:srgbClr val="080808"/>
                </a:solidFill>
                <a:latin typeface="Courier"/>
                <a:ea typeface="Courier"/>
                <a:cs typeface="Courier"/>
                <a:sym typeface="Courier"/>
              </a:defRPr>
            </a:pPr>
            <a:r>
              <a:t>Anwendung auf ausgewählte Probleme und Fallstudien</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Freitag</a:t>
            </a:r>
          </a:p>
          <a:p>
            <a:pPr defTabSz="457200">
              <a:lnSpc>
                <a:spcPct val="100000"/>
              </a:lnSpc>
              <a:spcBef>
                <a:spcPts val="0"/>
              </a:spcBef>
              <a:defRPr b="1" sz="3200">
                <a:solidFill>
                  <a:srgbClr val="080808"/>
                </a:solidFill>
                <a:latin typeface="Courier"/>
                <a:ea typeface="Courier"/>
                <a:cs typeface="Courier"/>
                <a:sym typeface="Courier"/>
              </a:defRPr>
            </a:pPr>
            <a:r>
              <a:t>Evaluation und Tuning der Algorithmen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25" name="Themen des Kurses"/>
          <p:cNvSpPr txBox="1"/>
          <p:nvPr>
            <p:ph type="subTitle" sz="quarter" idx="1"/>
          </p:nvPr>
        </p:nvSpPr>
        <p:spPr>
          <a:xfrm>
            <a:off x="462433" y="502636"/>
            <a:ext cx="21971001" cy="1001212"/>
          </a:xfrm>
          <a:prstGeom prst="rect">
            <a:avLst/>
          </a:prstGeom>
        </p:spPr>
        <p:txBody>
          <a:bodyPr/>
          <a:lstStyle/>
          <a:p>
            <a:pPr/>
            <a:r>
              <a:t>Themen des Kurses</a:t>
            </a:r>
          </a:p>
        </p:txBody>
      </p:sp>
      <p:sp>
        <p:nvSpPr>
          <p:cNvPr id="226" name="Woche 4…"/>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200">
                <a:solidFill>
                  <a:srgbClr val="080808"/>
                </a:solidFill>
                <a:latin typeface="Courier"/>
                <a:ea typeface="Courier"/>
                <a:cs typeface="Courier"/>
                <a:sym typeface="Courier"/>
              </a:defRPr>
            </a:pPr>
            <a:r>
              <a:t>Woche 4</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Montag</a:t>
            </a:r>
          </a:p>
          <a:p>
            <a:pPr defTabSz="457200">
              <a:lnSpc>
                <a:spcPct val="100000"/>
              </a:lnSpc>
              <a:spcBef>
                <a:spcPts val="0"/>
              </a:spcBef>
              <a:defRPr b="1" sz="3200">
                <a:solidFill>
                  <a:srgbClr val="080808"/>
                </a:solidFill>
                <a:latin typeface="Courier"/>
                <a:ea typeface="Courier"/>
                <a:cs typeface="Courier"/>
                <a:sym typeface="Courier"/>
              </a:defRPr>
            </a:pPr>
            <a:r>
              <a:t>Zusammenfassung der wichtigsten Konzepte und Ergebnisse</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Dienstag</a:t>
            </a:r>
          </a:p>
          <a:p>
            <a:pPr defTabSz="457200">
              <a:lnSpc>
                <a:spcPct val="100000"/>
              </a:lnSpc>
              <a:spcBef>
                <a:spcPts val="0"/>
              </a:spcBef>
              <a:defRPr b="1" sz="3200">
                <a:solidFill>
                  <a:srgbClr val="080808"/>
                </a:solidFill>
                <a:latin typeface="Courier"/>
                <a:ea typeface="Courier"/>
                <a:cs typeface="Courier"/>
                <a:sym typeface="Courier"/>
              </a:defRPr>
            </a:pPr>
            <a:r>
              <a:t>Herausforderungen und zukünftige Entwicklungen</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Mittwoch</a:t>
            </a:r>
          </a:p>
          <a:p>
            <a:pPr defTabSz="457200">
              <a:lnSpc>
                <a:spcPct val="100000"/>
              </a:lnSpc>
              <a:spcBef>
                <a:spcPts val="0"/>
              </a:spcBef>
              <a:defRPr b="1" sz="3200">
                <a:solidFill>
                  <a:srgbClr val="080808"/>
                </a:solidFill>
                <a:latin typeface="Courier"/>
                <a:ea typeface="Courier"/>
                <a:cs typeface="Courier"/>
                <a:sym typeface="Courier"/>
              </a:defRPr>
            </a:pPr>
            <a:r>
              <a:t>Start der Projektarbeit, Themenvergabe</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Donnerstag</a:t>
            </a:r>
          </a:p>
          <a:p>
            <a:pPr defTabSz="457200">
              <a:lnSpc>
                <a:spcPct val="100000"/>
              </a:lnSpc>
              <a:spcBef>
                <a:spcPts val="0"/>
              </a:spcBef>
              <a:defRPr b="1" sz="3200">
                <a:solidFill>
                  <a:srgbClr val="080808"/>
                </a:solidFill>
                <a:latin typeface="Courier"/>
                <a:ea typeface="Courier"/>
                <a:cs typeface="Courier"/>
                <a:sym typeface="Courier"/>
              </a:defRPr>
            </a:pPr>
            <a:r>
              <a:t>Erstellung der Projektarbeit</a:t>
            </a:r>
          </a:p>
          <a:p>
            <a:pPr defTabSz="457200">
              <a:lnSpc>
                <a:spcPct val="100000"/>
              </a:lnSpc>
              <a:spcBef>
                <a:spcPts val="0"/>
              </a:spcBef>
              <a:defRPr b="1" sz="3200">
                <a:solidFill>
                  <a:srgbClr val="080808"/>
                </a:solidFill>
                <a:latin typeface="Courier"/>
                <a:ea typeface="Courier"/>
                <a:cs typeface="Courier"/>
                <a:sym typeface="Courier"/>
              </a:defRPr>
            </a:pPr>
          </a:p>
          <a:p>
            <a:pPr defTabSz="457200">
              <a:lnSpc>
                <a:spcPct val="100000"/>
              </a:lnSpc>
              <a:spcBef>
                <a:spcPts val="0"/>
              </a:spcBef>
              <a:defRPr b="1" sz="3200">
                <a:solidFill>
                  <a:srgbClr val="080808"/>
                </a:solidFill>
                <a:latin typeface="Courier"/>
                <a:ea typeface="Courier"/>
                <a:cs typeface="Courier"/>
                <a:sym typeface="Courier"/>
              </a:defRPr>
            </a:pPr>
            <a:r>
              <a:t>Freitag</a:t>
            </a:r>
          </a:p>
          <a:p>
            <a:pPr defTabSz="457200">
              <a:lnSpc>
                <a:spcPct val="100000"/>
              </a:lnSpc>
              <a:spcBef>
                <a:spcPts val="0"/>
              </a:spcBef>
              <a:defRPr b="1" sz="3200">
                <a:solidFill>
                  <a:srgbClr val="080808"/>
                </a:solidFill>
                <a:latin typeface="Courier"/>
                <a:ea typeface="Courier"/>
                <a:cs typeface="Courier"/>
                <a:sym typeface="Courier"/>
              </a:defRPr>
            </a:pPr>
            <a:r>
              <a:t>Abschluss der Projektarbeit, Präsentation und Bewertung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29" name="Sutton"/>
          <p:cNvSpPr txBox="1"/>
          <p:nvPr>
            <p:ph type="subTitle" sz="quarter" idx="1"/>
          </p:nvPr>
        </p:nvSpPr>
        <p:spPr>
          <a:xfrm>
            <a:off x="462433" y="502636"/>
            <a:ext cx="21971001" cy="1001212"/>
          </a:xfrm>
          <a:prstGeom prst="rect">
            <a:avLst/>
          </a:prstGeom>
        </p:spPr>
        <p:txBody>
          <a:bodyPr/>
          <a:lstStyle>
            <a:lvl1pPr>
              <a:defRPr b="0"/>
            </a:lvl1pPr>
          </a:lstStyle>
          <a:p>
            <a:pPr>
              <a:defRPr b="1"/>
            </a:pPr>
            <a:r>
              <a:rPr b="0"/>
              <a:t>Sutton</a:t>
            </a:r>
          </a:p>
        </p:txBody>
      </p:sp>
      <p:sp>
        <p:nvSpPr>
          <p:cNvPr id="230" name="1.1 Verstärkungslern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sz="4100">
                <a:latin typeface="Times Roman"/>
                <a:ea typeface="Times Roman"/>
                <a:cs typeface="Times Roman"/>
                <a:sym typeface="Times Roman"/>
              </a:defRPr>
            </a:pPr>
            <a:r>
              <a:t>1.1 </a:t>
            </a:r>
            <a:r>
              <a:rPr b="1"/>
              <a:t>Verstärkungslernen</a:t>
            </a:r>
          </a:p>
          <a:p>
            <a:pPr defTabSz="457200">
              <a:lnSpc>
                <a:spcPct val="100000"/>
              </a:lnSpc>
              <a:spcBef>
                <a:spcPts val="1500"/>
              </a:spcBef>
              <a:defRPr sz="4100">
                <a:latin typeface="Times Roman"/>
                <a:ea typeface="Times Roman"/>
                <a:cs typeface="Times Roman"/>
                <a:sym typeface="Times Roman"/>
              </a:defRPr>
            </a:pPr>
          </a:p>
          <a:p>
            <a:pPr defTabSz="457200">
              <a:lnSpc>
                <a:spcPct val="100000"/>
              </a:lnSpc>
              <a:spcBef>
                <a:spcPts val="1500"/>
              </a:spcBef>
              <a:defRPr sz="4100">
                <a:latin typeface="Times Roman"/>
                <a:ea typeface="Times Roman"/>
                <a:cs typeface="Times Roman"/>
                <a:sym typeface="Times Roman"/>
              </a:defRPr>
            </a:pPr>
            <a:r>
              <a:t>Verstärkungslernen bedeutet zu lernen, was zu tun ist – also wie </a:t>
            </a:r>
            <a:r>
              <a:rPr b="1"/>
              <a:t>Situationen</a:t>
            </a:r>
            <a:r>
              <a:t> </a:t>
            </a:r>
            <a:r>
              <a:rPr b="1"/>
              <a:t>in</a:t>
            </a:r>
            <a:r>
              <a:t> </a:t>
            </a:r>
            <a:r>
              <a:rPr b="1"/>
              <a:t>Handlungen</a:t>
            </a:r>
            <a:r>
              <a:t> überführt werden –, um ein numerisches Belohnungssignal zu maximieren. Der Lernende wird </a:t>
            </a:r>
            <a:r>
              <a:rPr i="1"/>
              <a:t>nicht</a:t>
            </a:r>
            <a:r>
              <a:t> darüber informiert, welche Handlungen er ausführen soll, sondern muss durch Ausprobieren </a:t>
            </a:r>
            <a:r>
              <a:rPr b="1"/>
              <a:t>selbst herausfinden</a:t>
            </a:r>
            <a:r>
              <a:t>, welche Handlungen am meisten </a:t>
            </a:r>
            <a:r>
              <a:rPr b="1"/>
              <a:t>Belohnung</a:t>
            </a:r>
            <a:r>
              <a:t> bringen. In den interessantesten und herausforderndsten Fällen wirken sich Handlungen nicht nur auf die unmittelbare Belohnung aus, sondern auch auf die nächste Situation und darüber hinaus auf alle </a:t>
            </a:r>
            <a:r>
              <a:rPr b="1"/>
              <a:t>zukünftigen Belohnungen</a:t>
            </a:r>
            <a:r>
              <a:t>. Diese beiden Merkmale – </a:t>
            </a:r>
            <a:r>
              <a:rPr b="1"/>
              <a:t>Lernen durch Versuch und Irrtum und verzögerte Belohnung – sind die wichtigsten Unterscheidungsmerkmale des Verstärkungslernens.</a:t>
            </a:r>
            <a:endParaRPr b="1"/>
          </a:p>
          <a:p>
            <a:pPr defTabSz="457200">
              <a:lnSpc>
                <a:spcPct val="100000"/>
              </a:lnSpc>
              <a:spcBef>
                <a:spcPts val="1500"/>
              </a:spcBef>
              <a:defRPr sz="4100">
                <a:latin typeface="Times Roman"/>
                <a:ea typeface="Times Roman"/>
                <a:cs typeface="Times Roman"/>
                <a:sym typeface="Times Roman"/>
              </a:defRPr>
            </a:pPr>
          </a:p>
          <a:p>
            <a:pPr defTabSz="457200">
              <a:lnSpc>
                <a:spcPct val="100000"/>
              </a:lnSpc>
              <a:spcBef>
                <a:spcPts val="1500"/>
              </a:spcBef>
              <a:defRPr sz="3300">
                <a:latin typeface="Times Roman"/>
                <a:ea typeface="Times Roman"/>
                <a:cs typeface="Times Roman"/>
                <a:sym typeface="Times Roman"/>
              </a:defRPr>
            </a:pPr>
            <a:r>
              <a:t>Verstärkungslernen ist wie viele andere Themen, die auf „-en/-ing“ enden (z.B. maschinelles Lernen oder Bergsteigen), gleichzeitig ein </a:t>
            </a:r>
            <a:r>
              <a:rPr b="1"/>
              <a:t>Problem</a:t>
            </a:r>
            <a:r>
              <a:t>, eine Klasse von </a:t>
            </a:r>
            <a:r>
              <a:rPr b="1"/>
              <a:t>Lösungsverfahren</a:t>
            </a:r>
            <a:r>
              <a:t> und ein </a:t>
            </a:r>
            <a:r>
              <a:rPr b="1"/>
              <a:t>Forschungsgebiet</a:t>
            </a:r>
            <a:r>
              <a:t>. Es ist praktisch, für alle drei Bereiche denselben Namen zu verwenden, aber gleichzeitig ist es wichtig, sie gedanklich zu unterscheiden. Besonders wichtig im Verstärkungslernen ist die Unterscheidung zwischen Problemen und Lösungsverfahren – das Versäumnis, diese Unterscheidung zu machen, ist Quelle vieler Missverständnisse.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33" name="(selbst) Verstärkendes Lernen"/>
          <p:cNvSpPr txBox="1"/>
          <p:nvPr>
            <p:ph type="subTitle" sz="quarter" idx="1"/>
          </p:nvPr>
        </p:nvSpPr>
        <p:spPr>
          <a:xfrm>
            <a:off x="462433" y="502636"/>
            <a:ext cx="21971001" cy="1001212"/>
          </a:xfrm>
          <a:prstGeom prst="rect">
            <a:avLst/>
          </a:prstGeom>
        </p:spPr>
        <p:txBody>
          <a:bodyPr/>
          <a:lstStyle/>
          <a:p>
            <a:pPr/>
            <a:r>
              <a:t>(selbst) Verstärkendes Lernen</a:t>
            </a:r>
          </a:p>
        </p:txBody>
      </p:sp>
      <p:sp>
        <p:nvSpPr>
          <p:cNvPr id="234" name="Übersicht und Definition…"/>
          <p:cNvSpPr txBox="1"/>
          <p:nvPr/>
        </p:nvSpPr>
        <p:spPr>
          <a:xfrm>
            <a:off x="1333310" y="1531791"/>
            <a:ext cx="21971003" cy="1065241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b="1" sz="3400">
                <a:latin typeface="Thonburi"/>
                <a:ea typeface="Thonburi"/>
                <a:cs typeface="Thonburi"/>
                <a:sym typeface="Thonburi"/>
              </a:defRPr>
            </a:pPr>
            <a:r>
              <a:t> Übersicht und Definition</a:t>
            </a:r>
          </a:p>
          <a:p>
            <a:pPr marL="457200" indent="-317500" defTabSz="457200">
              <a:lnSpc>
                <a:spcPct val="100000"/>
              </a:lnSpc>
              <a:spcBef>
                <a:spcPts val="1600"/>
              </a:spcBef>
              <a:buSzPct val="123000"/>
              <a:buFont typeface="Times Roman"/>
              <a:buChar char="•"/>
              <a:defRPr sz="3400">
                <a:latin typeface="Times Roman"/>
                <a:ea typeface="Times Roman"/>
                <a:cs typeface="Times Roman"/>
                <a:sym typeface="Times Roman"/>
              </a:defRPr>
            </a:pPr>
          </a:p>
          <a:p>
            <a:pPr marL="457200" indent="-317500" defTabSz="457200">
              <a:lnSpc>
                <a:spcPct val="100000"/>
              </a:lnSpc>
              <a:spcBef>
                <a:spcPts val="1200"/>
              </a:spcBef>
              <a:buSzPct val="123000"/>
              <a:buFont typeface="Times Roman"/>
              <a:buChar char="•"/>
              <a:defRPr sz="3400">
                <a:latin typeface="Thonburi"/>
                <a:ea typeface="Thonburi"/>
                <a:cs typeface="Thonburi"/>
                <a:sym typeface="Thonburi"/>
              </a:defRPr>
            </a:pPr>
            <a:r>
              <a:rPr b="1"/>
              <a:t>Reinforcement Learning (RL)</a:t>
            </a:r>
            <a:r>
              <a:t>  ≈ (selbst)Verstärkendes Lernen "Bestärkendes Lernen"</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Teilgebiet des maschinellen Lernens, bei dem ein </a:t>
            </a:r>
            <a:r>
              <a:rPr b="1"/>
              <a:t>Agent</a:t>
            </a:r>
            <a:r>
              <a:t> lernt, in einer </a:t>
            </a:r>
            <a:r>
              <a:rPr b="1"/>
              <a:t>Umgebung</a:t>
            </a:r>
            <a:r>
              <a:t> durch </a:t>
            </a:r>
            <a:r>
              <a:rPr b="1"/>
              <a:t>Interaktion</a:t>
            </a:r>
            <a:r>
              <a:t> optimale </a:t>
            </a:r>
            <a:r>
              <a:rPr b="1"/>
              <a:t>Entscheidungen</a:t>
            </a:r>
            <a:r>
              <a:t> zu treffen.</a:t>
            </a:r>
          </a:p>
          <a:p>
            <a:pPr marL="457200" indent="-317500" defTabSz="457200">
              <a:lnSpc>
                <a:spcPct val="100000"/>
              </a:lnSpc>
              <a:spcBef>
                <a:spcPts val="1200"/>
              </a:spcBef>
              <a:buSzPct val="123000"/>
              <a:buFont typeface="Times Roman"/>
              <a:buChar char="•"/>
              <a:defRPr sz="2500">
                <a:latin typeface="Thonburi"/>
                <a:ea typeface="Thonburi"/>
                <a:cs typeface="Thonburi"/>
                <a:sym typeface="Thonburi"/>
              </a:defRPr>
            </a:pPr>
            <a:r>
              <a:t>Ziel: </a:t>
            </a:r>
            <a:r>
              <a:rPr b="1"/>
              <a:t>Maximierung einer Belohnung</a:t>
            </a:r>
            <a:r>
              <a:t> durch Auswahl von </a:t>
            </a:r>
            <a:r>
              <a:rPr b="1"/>
              <a:t>Aktionen</a:t>
            </a:r>
            <a:r>
              <a:t> basierend auf </a:t>
            </a:r>
            <a:r>
              <a:rPr b="1"/>
              <a:t>Beobachtungen</a:t>
            </a:r>
            <a:r>
              <a:t>.</a:t>
            </a:r>
          </a:p>
          <a:p>
            <a:pPr marL="457200" indent="-317500" defTabSz="457200">
              <a:lnSpc>
                <a:spcPct val="100000"/>
              </a:lnSpc>
              <a:spcBef>
                <a:spcPts val="1200"/>
              </a:spcBef>
              <a:buSzPct val="123000"/>
              <a:buFont typeface="Times Roman"/>
              <a:buChar char="•"/>
              <a:defRPr sz="2500">
                <a:latin typeface="Thonburi"/>
                <a:ea typeface="Thonburi"/>
                <a:cs typeface="Thonburi"/>
                <a:sym typeface="Thonburi"/>
              </a:defRPr>
            </a:pPr>
            <a:r>
              <a:t>Grundlage: </a:t>
            </a:r>
            <a:r>
              <a:rPr b="1"/>
              <a:t>Trial-and-Error</a:t>
            </a:r>
            <a:r>
              <a:t>-Prinzip + Rückmeldung durch </a:t>
            </a:r>
            <a:r>
              <a:rPr b="1"/>
              <a:t>Reward</a:t>
            </a:r>
            <a:r>
              <a:t>-(Belohnung)-Signale.</a:t>
            </a:r>
          </a:p>
          <a:p>
            <a:pPr defTabSz="457200">
              <a:lnSpc>
                <a:spcPct val="100000"/>
              </a:lnSpc>
              <a:spcBef>
                <a:spcPts val="1200"/>
              </a:spcBef>
              <a:defRPr sz="2400">
                <a:latin typeface="Thonburi"/>
                <a:ea typeface="Thonburi"/>
                <a:cs typeface="Thonburi"/>
                <a:sym typeface="Thonburi"/>
              </a:defRPr>
            </a:pPr>
          </a:p>
          <a:p>
            <a:pPr marL="457200" indent="-317500" defTabSz="457200">
              <a:lnSpc>
                <a:spcPct val="100000"/>
              </a:lnSpc>
              <a:spcBef>
                <a:spcPts val="1200"/>
              </a:spcBef>
              <a:buSzPct val="123000"/>
              <a:buFont typeface="Times Roman"/>
              <a:buChar char="•"/>
              <a:defRPr sz="3600">
                <a:latin typeface="Thonburi"/>
                <a:ea typeface="Thonburi"/>
                <a:cs typeface="Thonburi"/>
                <a:sym typeface="Thonburi"/>
              </a:defRPr>
            </a:pPr>
            <a:r>
              <a:t>Allgemeines Framework welches sich auf verschiedenste Situationen anwenden lassen soll</a:t>
            </a:r>
          </a:p>
          <a:p>
            <a:pPr defTabSz="457200">
              <a:lnSpc>
                <a:spcPct val="100000"/>
              </a:lnSpc>
              <a:spcBef>
                <a:spcPts val="1200"/>
              </a:spcBef>
              <a:defRPr sz="3600">
                <a:latin typeface="Thonburi"/>
                <a:ea typeface="Thonburi"/>
                <a:cs typeface="Thonburi"/>
                <a:sym typeface="Thonburi"/>
              </a:defRPr>
            </a:pPr>
          </a:p>
          <a:p>
            <a:pPr defTabSz="457200">
              <a:lnSpc>
                <a:spcPct val="100000"/>
              </a:lnSpc>
              <a:spcBef>
                <a:spcPts val="1200"/>
              </a:spcBef>
              <a:defRPr sz="3600">
                <a:latin typeface="Thonburi"/>
                <a:ea typeface="Thonburi"/>
                <a:cs typeface="Thonburi"/>
                <a:sym typeface="Thonburi"/>
              </a:defRPr>
            </a:pPr>
            <a:r>
              <a:rPr u="sng">
                <a:hlinkClick r:id="rId2" invalidUrl="" action="" tgtFrame="" tooltip="" history="1" highlightClick="0" endSnd="0"/>
              </a:rPr>
              <a:t>https://en.wikipedia.org/wiki/Reinforcement_learning</a:t>
            </a:r>
          </a:p>
          <a:p>
            <a:pPr defTabSz="457200">
              <a:lnSpc>
                <a:spcPct val="100000"/>
              </a:lnSpc>
              <a:spcBef>
                <a:spcPts val="1200"/>
              </a:spcBef>
              <a:defRPr sz="3600">
                <a:latin typeface="Thonburi"/>
                <a:ea typeface="Thonburi"/>
                <a:cs typeface="Thonburi"/>
                <a:sym typeface="Thonburi"/>
              </a:defRPr>
            </a:pPr>
            <a:r>
              <a:t>https://de.wikipedia.org/wiki/Bestärkendes_Lernen</a:t>
            </a:r>
          </a:p>
        </p:txBody>
      </p:sp>
      <p:pic>
        <p:nvPicPr>
          <p:cNvPr id="235" name="pasted-movie.png" descr="pasted-movie.png"/>
          <p:cNvPicPr>
            <a:picLocks noChangeAspect="1"/>
          </p:cNvPicPr>
          <p:nvPr/>
        </p:nvPicPr>
        <p:blipFill>
          <a:blip r:embed="rId3">
            <a:extLst/>
          </a:blip>
          <a:stretch>
            <a:fillRect/>
          </a:stretch>
        </p:blipFill>
        <p:spPr>
          <a:xfrm>
            <a:off x="15729701" y="7382936"/>
            <a:ext cx="5832937" cy="564628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38" name="Anwendungsbereiche und Beispiele"/>
          <p:cNvSpPr txBox="1"/>
          <p:nvPr>
            <p:ph type="subTitle" sz="quarter" idx="1"/>
          </p:nvPr>
        </p:nvSpPr>
        <p:spPr>
          <a:xfrm>
            <a:off x="462433" y="502636"/>
            <a:ext cx="21971001" cy="1001212"/>
          </a:xfrm>
          <a:prstGeom prst="rect">
            <a:avLst/>
          </a:prstGeom>
        </p:spPr>
        <p:txBody>
          <a:bodyPr/>
          <a:lstStyle/>
          <a:p>
            <a:pPr/>
            <a:r>
              <a:t>Anwendungsbereiche und Beispiele</a:t>
            </a:r>
          </a:p>
        </p:txBody>
      </p:sp>
      <p:sp>
        <p:nvSpPr>
          <p:cNvPr id="239" name="Anwendungsbereiche und Beispiele…"/>
          <p:cNvSpPr txBox="1"/>
          <p:nvPr/>
        </p:nvSpPr>
        <p:spPr>
          <a:xfrm>
            <a:off x="1333310" y="1531791"/>
            <a:ext cx="21971003" cy="1065241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b="1" sz="3400">
                <a:latin typeface="Thonburi"/>
                <a:ea typeface="Thonburi"/>
                <a:cs typeface="Thonburi"/>
                <a:sym typeface="Thonburi"/>
              </a:defRPr>
            </a:pPr>
          </a:p>
          <a:p>
            <a:pPr defTabSz="457200">
              <a:lnSpc>
                <a:spcPct val="100000"/>
              </a:lnSpc>
              <a:spcBef>
                <a:spcPts val="1500"/>
              </a:spcBef>
              <a:defRPr b="1" sz="3400">
                <a:latin typeface="Thonburi"/>
                <a:ea typeface="Thonburi"/>
                <a:cs typeface="Thonburi"/>
                <a:sym typeface="Thonburi"/>
              </a:defRPr>
            </a:pPr>
            <a:r>
              <a:t>Anwendungsbereiche und Beispiele</a:t>
            </a:r>
          </a:p>
          <a:p>
            <a:pPr defTabSz="457200">
              <a:lnSpc>
                <a:spcPct val="100000"/>
              </a:lnSpc>
              <a:spcBef>
                <a:spcPts val="1500"/>
              </a:spcBef>
              <a:defRPr b="1" sz="3400">
                <a:latin typeface="Thonburi"/>
                <a:ea typeface="Thonburi"/>
                <a:cs typeface="Thonburi"/>
                <a:sym typeface="Thonburi"/>
              </a:defRPr>
            </a:pPr>
            <a:r>
              <a:t>    Spiele: </a:t>
            </a:r>
            <a:r>
              <a:rPr b="0"/>
              <a:t>z. B. AlphaGo, Schach, Atari-Spiele, …</a:t>
            </a:r>
          </a:p>
          <a:p>
            <a:pPr defTabSz="457200">
              <a:lnSpc>
                <a:spcPct val="100000"/>
              </a:lnSpc>
              <a:spcBef>
                <a:spcPts val="1500"/>
              </a:spcBef>
              <a:defRPr b="1" sz="3400">
                <a:latin typeface="Thonburi"/>
                <a:ea typeface="Thonburi"/>
                <a:cs typeface="Thonburi"/>
                <a:sym typeface="Thonburi"/>
              </a:defRPr>
            </a:pPr>
            <a:r>
              <a:t>    Robotik: </a:t>
            </a:r>
            <a:r>
              <a:rPr b="0"/>
              <a:t>Laufverhalten, Greifen, Navigation, …</a:t>
            </a:r>
          </a:p>
          <a:p>
            <a:pPr defTabSz="457200">
              <a:lnSpc>
                <a:spcPct val="100000"/>
              </a:lnSpc>
              <a:spcBef>
                <a:spcPts val="1500"/>
              </a:spcBef>
              <a:defRPr b="1" sz="3400">
                <a:latin typeface="Thonburi"/>
                <a:ea typeface="Thonburi"/>
                <a:cs typeface="Thonburi"/>
                <a:sym typeface="Thonburi"/>
              </a:defRPr>
            </a:pPr>
            <a:r>
              <a:t>    Industrie: </a:t>
            </a:r>
            <a:r>
              <a:rPr b="0"/>
              <a:t>Prozessoptimierung, Energieeinsparung, …</a:t>
            </a:r>
          </a:p>
          <a:p>
            <a:pPr defTabSz="457200">
              <a:lnSpc>
                <a:spcPct val="100000"/>
              </a:lnSpc>
              <a:spcBef>
                <a:spcPts val="1500"/>
              </a:spcBef>
              <a:defRPr b="1" sz="3400">
                <a:latin typeface="Thonburi"/>
                <a:ea typeface="Thonburi"/>
                <a:cs typeface="Thonburi"/>
                <a:sym typeface="Thonburi"/>
              </a:defRPr>
            </a:pPr>
            <a:r>
              <a:t>    Healthcare: </a:t>
            </a:r>
            <a:r>
              <a:rPr b="0"/>
              <a:t>Therapieplanung, …</a:t>
            </a:r>
          </a:p>
          <a:p>
            <a:pPr defTabSz="457200">
              <a:lnSpc>
                <a:spcPct val="100000"/>
              </a:lnSpc>
              <a:spcBef>
                <a:spcPts val="1500"/>
              </a:spcBef>
              <a:defRPr b="1" sz="3400">
                <a:latin typeface="Thonburi"/>
                <a:ea typeface="Thonburi"/>
                <a:cs typeface="Thonburi"/>
                <a:sym typeface="Thonburi"/>
              </a:defRPr>
            </a:pPr>
            <a:r>
              <a:t>    Autonomes Fahren: </a:t>
            </a:r>
            <a:r>
              <a:rPr b="0"/>
              <a:t>Entscheidungsfindung im Verkehr, …</a:t>
            </a:r>
            <a:endParaRPr b="0"/>
          </a:p>
          <a:p>
            <a:pPr defTabSz="457200">
              <a:lnSpc>
                <a:spcPct val="100000"/>
              </a:lnSpc>
              <a:spcBef>
                <a:spcPts val="1500"/>
              </a:spcBef>
              <a:defRPr b="1" sz="3400">
                <a:latin typeface="Thonburi"/>
                <a:ea typeface="Thonburi"/>
                <a:cs typeface="Thonburi"/>
                <a:sym typeface="Thonburi"/>
              </a:defRPr>
            </a:pPr>
            <a:endParaRPr b="0"/>
          </a:p>
          <a:p>
            <a:pPr lvl="1" marL="1333500" indent="-723900" defTabSz="457200">
              <a:lnSpc>
                <a:spcPct val="100000"/>
              </a:lnSpc>
              <a:spcBef>
                <a:spcPts val="0"/>
              </a:spcBef>
              <a:buSzPct val="123000"/>
              <a:buChar char="•"/>
              <a:defRPr b="1" sz="4000">
                <a:solidFill>
                  <a:srgbClr val="080808"/>
                </a:solidFill>
                <a:latin typeface="Courier"/>
                <a:ea typeface="Courier"/>
                <a:cs typeface="Courier"/>
                <a:sym typeface="Courier"/>
              </a:defRPr>
            </a:pPr>
            <a:r>
              <a:t>Steuerung</a:t>
            </a:r>
            <a:r>
              <a:rPr b="0"/>
              <a:t>stechnik</a:t>
            </a:r>
          </a:p>
          <a:p>
            <a:pPr lvl="1" marL="1333500" indent="-723900" defTabSz="457200">
              <a:lnSpc>
                <a:spcPct val="100000"/>
              </a:lnSpc>
              <a:spcBef>
                <a:spcPts val="0"/>
              </a:spcBef>
              <a:buSzPct val="123000"/>
              <a:buChar char="•"/>
              <a:defRPr sz="4000">
                <a:solidFill>
                  <a:srgbClr val="080808"/>
                </a:solidFill>
                <a:latin typeface="Courier"/>
                <a:ea typeface="Courier"/>
                <a:cs typeface="Courier"/>
                <a:sym typeface="Courier"/>
              </a:defRPr>
            </a:pPr>
            <a:r>
              <a:rPr b="1"/>
              <a:t>Simulation</a:t>
            </a:r>
            <a:r>
              <a:t> von Menschenmengen </a:t>
            </a:r>
          </a:p>
          <a:p>
            <a:pPr lvl="1" marL="1333500" indent="-723900" defTabSz="457200">
              <a:lnSpc>
                <a:spcPct val="100000"/>
              </a:lnSpc>
              <a:spcBef>
                <a:spcPts val="0"/>
              </a:spcBef>
              <a:buSzPct val="123000"/>
              <a:buChar char="•"/>
              <a:defRPr sz="4000">
                <a:solidFill>
                  <a:srgbClr val="080808"/>
                </a:solidFill>
                <a:latin typeface="Courier"/>
                <a:ea typeface="Courier"/>
                <a:cs typeface="Courier"/>
                <a:sym typeface="Courier"/>
              </a:defRPr>
            </a:pPr>
            <a:r>
              <a:rPr b="1"/>
              <a:t>Wirtschaft</a:t>
            </a:r>
            <a:r>
              <a:t>, z.B. für autonome Handelssysteme.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42" name="Grundlegende Konzepte"/>
          <p:cNvSpPr txBox="1"/>
          <p:nvPr>
            <p:ph type="subTitle" sz="quarter" idx="1"/>
          </p:nvPr>
        </p:nvSpPr>
        <p:spPr>
          <a:xfrm>
            <a:off x="462433" y="502636"/>
            <a:ext cx="21971001" cy="1001212"/>
          </a:xfrm>
          <a:prstGeom prst="rect">
            <a:avLst/>
          </a:prstGeom>
        </p:spPr>
        <p:txBody>
          <a:bodyPr/>
          <a:lstStyle/>
          <a:p>
            <a:pPr/>
            <a:r>
              <a:t>Grundlegende Konzepte</a:t>
            </a:r>
          </a:p>
        </p:txBody>
      </p:sp>
      <p:sp>
        <p:nvSpPr>
          <p:cNvPr id="243" name="Historisch wurde RL auf sehr viele Gebiete angewendet deswegen sind die Definitionen etwas allgemein es hilft aber immer sich ein konkretes Beispiel vorzustellen zum Beispiel Schach.…"/>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sz="2200">
                <a:latin typeface="Times Roman"/>
                <a:ea typeface="Times Roman"/>
                <a:cs typeface="Times Roman"/>
                <a:sym typeface="Times Roman"/>
              </a:defRPr>
            </a:pPr>
            <a:r>
              <a:t>Historisch wurde RL auf sehr viele Gebiete angewendet deswegen sind die Definitionen etwas allgemein es hilft aber immer sich ein konkretes Beispiel vorzustellen zum Beispiel Schach.</a:t>
            </a:r>
          </a:p>
          <a:p>
            <a:pPr defTabSz="457200">
              <a:lnSpc>
                <a:spcPct val="100000"/>
              </a:lnSpc>
              <a:spcBef>
                <a:spcPts val="1500"/>
              </a:spcBef>
              <a:defRPr sz="2500">
                <a:latin typeface="Times Roman"/>
                <a:ea typeface="Times Roman"/>
                <a:cs typeface="Times Roman"/>
                <a:sym typeface="Times Roman"/>
              </a:defRPr>
            </a:pPr>
          </a:p>
          <a:p>
            <a:pPr marL="457200" indent="-317500" defTabSz="457200">
              <a:lnSpc>
                <a:spcPct val="100000"/>
              </a:lnSpc>
              <a:spcBef>
                <a:spcPts val="1200"/>
              </a:spcBef>
              <a:buSzPct val="123000"/>
              <a:buFont typeface="Times Roman"/>
              <a:buChar char="•"/>
              <a:defRPr sz="2700">
                <a:latin typeface="Thonburi"/>
                <a:ea typeface="Thonburi"/>
                <a:cs typeface="Thonburi"/>
                <a:sym typeface="Thonburi"/>
              </a:defRPr>
            </a:pPr>
            <a:r>
              <a:t>RL: ein </a:t>
            </a:r>
            <a:r>
              <a:rPr b="1"/>
              <a:t>Agent</a:t>
            </a:r>
            <a:r>
              <a:t> lernt, in einer </a:t>
            </a:r>
            <a:r>
              <a:rPr b="1"/>
              <a:t>Umgebung</a:t>
            </a:r>
            <a:r>
              <a:t> durch </a:t>
            </a:r>
            <a:r>
              <a:rPr b="1"/>
              <a:t>Interaktion</a:t>
            </a:r>
            <a:r>
              <a:t> optimale </a:t>
            </a:r>
            <a:r>
              <a:rPr b="1"/>
              <a:t>Entscheidungen</a:t>
            </a:r>
            <a:r>
              <a:t> zu treffen.</a:t>
            </a:r>
          </a:p>
          <a:p>
            <a:pPr defTabSz="457200">
              <a:lnSpc>
                <a:spcPct val="100000"/>
              </a:lnSpc>
              <a:spcBef>
                <a:spcPts val="1500"/>
              </a:spcBef>
              <a:defRPr b="1" sz="3400">
                <a:latin typeface="Times Roman"/>
                <a:ea typeface="Times Roman"/>
                <a:cs typeface="Times Roman"/>
                <a:sym typeface="Times Roman"/>
              </a:defRPr>
            </a:pPr>
          </a:p>
          <a:p>
            <a:pPr defTabSz="457200">
              <a:lnSpc>
                <a:spcPct val="100000"/>
              </a:lnSpc>
              <a:spcBef>
                <a:spcPts val="1500"/>
              </a:spcBef>
              <a:defRPr b="1" sz="3400">
                <a:latin typeface="Times Roman"/>
                <a:ea typeface="Times Roman"/>
                <a:cs typeface="Times Roman"/>
                <a:sym typeface="Times Roman"/>
              </a:defRPr>
            </a:pPr>
            <a:r>
              <a:t>Grundlegende Konzepte</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Agent</a:t>
            </a:r>
            <a:r>
              <a:t>: trifft Entscheidungen</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Aktion (Action)</a:t>
            </a:r>
            <a:r>
              <a:t> </a:t>
            </a:r>
            <a:r>
              <a:rPr b="1"/>
              <a:t>a</a:t>
            </a:r>
            <a:r>
              <a:t>: Handlung des Agenten </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Umgebung (Environment)</a:t>
            </a:r>
            <a:r>
              <a:t>: liefert Rückmeldungen (Zustände, Belohnungen)</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Zustand (State)</a:t>
            </a:r>
            <a:r>
              <a:t> </a:t>
            </a:r>
            <a:r>
              <a:rPr b="1"/>
              <a:t>s</a:t>
            </a:r>
            <a:r>
              <a:t>: Beschreibung der aktuellen Situation</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Belohnung (Reward)</a:t>
            </a:r>
            <a:r>
              <a:t> </a:t>
            </a:r>
            <a:r>
              <a:rPr b="1"/>
              <a:t>r</a:t>
            </a:r>
            <a:r>
              <a:t>: Feedback der Umgebung </a:t>
            </a:r>
            <a:r>
              <a:rPr sz="2800"/>
              <a:t>(real, 'abstrakt' oder von uns selbst, Hauptsache </a:t>
            </a:r>
            <a:r>
              <a:rPr sz="2800" u="sng"/>
              <a:t>quantisierbar</a:t>
            </a:r>
            <a:r>
              <a:rPr sz="2800"/>
              <a:t>, also als Zahl)</a:t>
            </a:r>
            <a:endParaRPr sz="2800"/>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Policy (π)</a:t>
            </a:r>
            <a:r>
              <a:t>: </a:t>
            </a:r>
            <a:r>
              <a:rPr u="sng"/>
              <a:t>Strategie</a:t>
            </a:r>
            <a:r>
              <a:t>, die angibt, welche </a:t>
            </a:r>
            <a:r>
              <a:rPr u="sng"/>
              <a:t>Aktion</a:t>
            </a:r>
            <a:r>
              <a:t> in welchem </a:t>
            </a:r>
            <a:r>
              <a:rPr u="sng"/>
              <a:t>Zustand</a:t>
            </a:r>
            <a:r>
              <a:t> gewählt wird</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Value Function v</a:t>
            </a:r>
            <a:r>
              <a:t>: Erwartete zukünftige Belohnung ab einem </a:t>
            </a:r>
            <a:r>
              <a:rPr b="1"/>
              <a:t>Zustand</a:t>
            </a:r>
            <a:r>
              <a:t> ≈</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Qualität (Quality)</a:t>
            </a:r>
            <a:r>
              <a:t> </a:t>
            </a:r>
            <a:r>
              <a:rPr b="1"/>
              <a:t>q</a:t>
            </a:r>
            <a:r>
              <a:t>: Erwartete zukünftige Belohnung für eine </a:t>
            </a:r>
            <a:r>
              <a:rPr b="1" u="sng"/>
              <a:t>Aktion</a:t>
            </a:r>
            <a:r>
              <a:rPr u="sng"/>
              <a:t> in einem Zustand.</a:t>
            </a:r>
            <a:endParaRPr u="sng"/>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46" name="Grundlegende Konzepte am Beispiel Pong"/>
          <p:cNvSpPr txBox="1"/>
          <p:nvPr>
            <p:ph type="subTitle" sz="quarter" idx="1"/>
          </p:nvPr>
        </p:nvSpPr>
        <p:spPr>
          <a:xfrm>
            <a:off x="462433" y="502636"/>
            <a:ext cx="21971001" cy="1001212"/>
          </a:xfrm>
          <a:prstGeom prst="rect">
            <a:avLst/>
          </a:prstGeom>
        </p:spPr>
        <p:txBody>
          <a:bodyPr/>
          <a:lstStyle/>
          <a:p>
            <a:pPr/>
            <a:r>
              <a:t>Grundlegende Konzepte am Beispiel Pong</a:t>
            </a:r>
          </a:p>
        </p:txBody>
      </p:sp>
      <p:sp>
        <p:nvSpPr>
          <p:cNvPr id="247" name="Grundlegende Konzepte am Beispiel Pong…"/>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b="1" sz="3100">
                <a:latin typeface="Times Roman"/>
                <a:ea typeface="Times Roman"/>
                <a:cs typeface="Times Roman"/>
                <a:sym typeface="Times Roman"/>
              </a:defRPr>
            </a:pPr>
            <a:r>
              <a:t>Grundlegende Konzepte am Beispiel Pong</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Umgebung (Environment)</a:t>
            </a:r>
            <a:r>
              <a:t>: liefert Rückmeldungen (Zustände, Belohnungen) </a:t>
            </a:r>
            <a:r>
              <a:rPr b="1" u="sng"/>
              <a:t>Pong</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Zustand (State)</a:t>
            </a:r>
            <a:r>
              <a:t> s: Beschreibung der aktuellen Situation </a:t>
            </a:r>
            <a:r>
              <a:rPr b="1" u="sng"/>
              <a:t>Ball &amp; Schläger Positionen</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Agent:  </a:t>
            </a:r>
            <a:r>
              <a:rPr b="1" u="sng"/>
              <a:t>(Mensch / Computer)</a:t>
            </a:r>
            <a:r>
              <a:t>: trifft Entscheidungen:</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Aktion a</a:t>
            </a:r>
            <a:r>
              <a:t>: Handlung des Agenten: </a:t>
            </a:r>
            <a:r>
              <a:rPr b="1"/>
              <a:t>Schläger</a:t>
            </a:r>
            <a:r>
              <a:t> </a:t>
            </a:r>
            <a:r>
              <a:rPr b="1" u="sng"/>
              <a:t>hoch a=1 / runter a=-1</a:t>
            </a:r>
            <a:r>
              <a:t> </a:t>
            </a:r>
            <a:r>
              <a:rPr sz="2200"/>
              <a:t>still bleiben a=0 (optional)</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Belohnung (Reward)</a:t>
            </a:r>
            <a:r>
              <a:t> </a:t>
            </a:r>
            <a:r>
              <a:rPr b="1"/>
              <a:t>r</a:t>
            </a:r>
            <a:r>
              <a:t>: Feedback der Umgebung</a:t>
            </a:r>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Sieg / Verlust?</a:t>
            </a:r>
            <a:r>
              <a:t> </a:t>
            </a:r>
            <a:r>
              <a:rPr b="1"/>
              <a:t>1 / -1  oft genug!!!</a:t>
            </a:r>
            <a:endParaRPr b="1"/>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Verzögerte Belohnung: </a:t>
            </a:r>
            <a:r>
              <a:t>erst nach vielen 'Zügen' 100 mal hoch/runter</a:t>
            </a:r>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Eigene Bewertung:  selbe höhe zum Ball? cheating!</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Policy (π)</a:t>
            </a:r>
            <a:r>
              <a:t>: </a:t>
            </a:r>
            <a:r>
              <a:rPr u="sng"/>
              <a:t>Strategie</a:t>
            </a:r>
            <a:r>
              <a:t>, die angibt, welche Aktion in welchem Zustand gewählt wird</a:t>
            </a:r>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gut: einfach Ball folgen (hard coded: langweilig) </a:t>
            </a:r>
            <a:r>
              <a:rPr b="1"/>
              <a:t>(kann / muss vom Netz gelernt werden!)</a:t>
            </a:r>
            <a:endParaRPr b="1"/>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besser: position des Balles </a:t>
            </a:r>
            <a:r>
              <a:rPr b="1"/>
              <a:t>antizipieren</a:t>
            </a:r>
            <a:r>
              <a:t> (hard coded: langweilig) </a:t>
            </a:r>
            <a:r>
              <a:rPr b="1"/>
              <a:t>(kann vom Netz gelernt werden!)</a:t>
            </a: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rPr b="1"/>
              <a:t>Value Function</a:t>
            </a:r>
            <a:r>
              <a:t>: Erwartete zukünftige Belohnung ab einem Zustand</a:t>
            </a:r>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overkill bei Pong, aber wir können irgendwann vorhersagen dass wenn der Ball nahe unserer Linie ist eine Niederlage bevorsteht</a:t>
            </a:r>
          </a:p>
          <a:p>
            <a:pPr lvl="2" marL="7366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Vorhersage der erwarteten Belohnung wird erst spannend bei verzögerter Belohnung (s.o.)</a:t>
            </a:r>
          </a:p>
        </p:txBody>
      </p:sp>
      <p:pic>
        <p:nvPicPr>
          <p:cNvPr id="248" name="pasted-movie.png" descr="pasted-movie.png"/>
          <p:cNvPicPr>
            <a:picLocks noChangeAspect="1"/>
          </p:cNvPicPr>
          <p:nvPr/>
        </p:nvPicPr>
        <p:blipFill>
          <a:blip r:embed="rId2">
            <a:extLst/>
          </a:blip>
          <a:stretch>
            <a:fillRect/>
          </a:stretch>
        </p:blipFill>
        <p:spPr>
          <a:xfrm>
            <a:off x="15837001" y="1742950"/>
            <a:ext cx="7939159" cy="415662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176" name="Einführung"/>
          <p:cNvSpPr txBox="1"/>
          <p:nvPr>
            <p:ph type="subTitle" sz="quarter" idx="1"/>
          </p:nvPr>
        </p:nvSpPr>
        <p:spPr>
          <a:xfrm>
            <a:off x="462433" y="502636"/>
            <a:ext cx="21971001" cy="1001212"/>
          </a:xfrm>
          <a:prstGeom prst="rect">
            <a:avLst/>
          </a:prstGeom>
        </p:spPr>
        <p:txBody>
          <a:bodyPr/>
          <a:lstStyle/>
          <a:p>
            <a:pPr/>
            <a:r>
              <a:t>Einführung</a:t>
            </a:r>
          </a:p>
        </p:txBody>
      </p:sp>
      <p:sp>
        <p:nvSpPr>
          <p:cNvPr id="177" name="Begrüßung, Vorstellungsrunde, Einführung in die Unterrichtsform, alfaview &amp; digitale Lernumgebung"/>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0"/>
              </a:spcBef>
              <a:defRPr b="1" sz="3200">
                <a:solidFill>
                  <a:srgbClr val="080808"/>
                </a:solidFill>
                <a:latin typeface="Courier"/>
                <a:ea typeface="Courier"/>
                <a:cs typeface="Courier"/>
                <a:sym typeface="Courier"/>
              </a:defRPr>
            </a:lvl1pPr>
          </a:lstStyle>
          <a:p>
            <a:pPr/>
            <a:r>
              <a:t>Begrüßung, Vorstellungsrunde, Einführung in die Unterrichtsform, alfaview &amp; digitale Lernumgebung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51" name="Grundlegende Konzepte am Beispiel Schach"/>
          <p:cNvSpPr txBox="1"/>
          <p:nvPr>
            <p:ph type="subTitle" sz="quarter" idx="1"/>
          </p:nvPr>
        </p:nvSpPr>
        <p:spPr>
          <a:xfrm>
            <a:off x="462433" y="502636"/>
            <a:ext cx="21971001" cy="1001212"/>
          </a:xfrm>
          <a:prstGeom prst="rect">
            <a:avLst/>
          </a:prstGeom>
        </p:spPr>
        <p:txBody>
          <a:bodyPr/>
          <a:lstStyle/>
          <a:p>
            <a:pPr/>
            <a:r>
              <a:t>Grundlegende Konzepte am Beispiel Schach</a:t>
            </a:r>
          </a:p>
        </p:txBody>
      </p:sp>
      <p:sp>
        <p:nvSpPr>
          <p:cNvPr id="252" name="Grundlegende Konzepte am Beispiel Schach…"/>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2627">
              <a:lnSpc>
                <a:spcPct val="100000"/>
              </a:lnSpc>
              <a:spcBef>
                <a:spcPts val="1500"/>
              </a:spcBef>
              <a:defRPr b="1" sz="2178">
                <a:latin typeface="Times Roman"/>
                <a:ea typeface="Times Roman"/>
                <a:cs typeface="Times Roman"/>
                <a:sym typeface="Times Roman"/>
              </a:defRPr>
            </a:pPr>
            <a:r>
              <a:t>Grundlegende Konzepte am Beispiel Schach</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Umgebung (Environment)</a:t>
            </a:r>
            <a:r>
              <a:t>: liefert Rückmeldungen (Zustände, Belohnungen) </a:t>
            </a:r>
            <a:r>
              <a:rPr b="1" u="sng"/>
              <a:t>Schach Programm</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Zustand (State)</a:t>
            </a:r>
            <a:r>
              <a:t> </a:t>
            </a:r>
            <a:r>
              <a:rPr b="1"/>
              <a:t>s</a:t>
            </a:r>
            <a:r>
              <a:t>: Beschreibung der aktuellen Situation </a:t>
            </a:r>
            <a:r>
              <a:rPr b="1" u="sng"/>
              <a:t>aktuelles Schachfeld</a:t>
            </a:r>
            <a:r>
              <a:t> (meist nicht: Gegner ELO, Stimmung …)</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Agent:  (Mensch / Computer)</a:t>
            </a:r>
            <a:r>
              <a:t>: trifft Entscheidungen:</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Aktion (Action)</a:t>
            </a:r>
            <a:r>
              <a:t> </a:t>
            </a:r>
            <a:r>
              <a:rPr b="1"/>
              <a:t>a</a:t>
            </a:r>
            <a:r>
              <a:t>: Handlung des Agenten: </a:t>
            </a:r>
            <a:r>
              <a:rPr b="1" u="sng"/>
              <a:t>nächster Zug</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Belohnung (Reward)</a:t>
            </a:r>
            <a:r>
              <a:t> </a:t>
            </a:r>
            <a:r>
              <a:rPr b="1"/>
              <a:t>r</a:t>
            </a:r>
            <a:r>
              <a:t>: Feedback der Umgebung</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legaler Zug? -10000</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Figur geschlagen? </a:t>
            </a:r>
            <a:r>
              <a:rPr b="1"/>
              <a:t>Wert </a:t>
            </a:r>
            <a:r>
              <a:t>einer Figur? Bauer 1 Dame 10 … ?</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Matt? +10000</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Sieg / Verlust? </a:t>
            </a:r>
            <a:r>
              <a:rPr b="1"/>
              <a:t>1 / -1  oft genug!!!</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Eigene Bewertung: "stabile Verteidigung" … … </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Fremd Bewertung: </a:t>
            </a:r>
            <a:r>
              <a:rPr b="1"/>
              <a:t>Lehrer, "Schul Eröffnungen", Erfahrungsnetz …</a:t>
            </a:r>
            <a:endParaRPr b="1"/>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a:t>
            </a:r>
            <a:endParaRPr b="1"/>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Wir wollen Belohnung der Umgebung verstehen (Regeln, Taktiken)</a:t>
            </a:r>
            <a:endParaRPr b="1"/>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WIR HABEN KREATIVE WAHL fürs mixen eigener und fremder Belohnungen!</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Policy (π)</a:t>
            </a:r>
            <a:r>
              <a:t>: Strategie, die angibt, welche Aktion in welchem Zustand gewählt wird</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bei Schach sehr komplex. Versuche Dame zu klauen</a:t>
            </a:r>
          </a:p>
          <a:p>
            <a:pPr lvl="2" marL="729234" indent="-314325" defTabSz="452627">
              <a:lnSpc>
                <a:spcPct val="100000"/>
              </a:lnSpc>
              <a:spcBef>
                <a:spcPts val="1100"/>
              </a:spcBef>
              <a:buSzPct val="123000"/>
              <a:buFont typeface="Times Roman"/>
              <a:buChar char="•"/>
              <a:defRPr sz="2475">
                <a:latin typeface="Times Roman"/>
                <a:ea typeface="Times Roman"/>
                <a:cs typeface="Times Roman"/>
                <a:sym typeface="Times Roman"/>
              </a:defRPr>
            </a:pPr>
            <a:r>
              <a:t>all die Komplexität wollen wir in einem neuronalen Netzwerk 'verstecken'!</a:t>
            </a:r>
          </a:p>
          <a:p>
            <a:pPr marL="452627"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rPr b="1"/>
              <a:t>Value Function v</a:t>
            </a:r>
            <a:r>
              <a:t>: Erwartete zukünftige Belohnung ab einem Zustand</a:t>
            </a:r>
          </a:p>
          <a:p>
            <a:pPr lvl="2" marL="729234" indent="-314325" defTabSz="452627">
              <a:lnSpc>
                <a:spcPct val="100000"/>
              </a:lnSpc>
              <a:spcBef>
                <a:spcPts val="1100"/>
              </a:spcBef>
              <a:buSzPct val="123000"/>
              <a:buFont typeface="Times Roman"/>
              <a:buChar char="•"/>
              <a:defRPr sz="2178">
                <a:latin typeface="Times Roman"/>
                <a:ea typeface="Times Roman"/>
                <a:cs typeface="Times Roman"/>
                <a:sym typeface="Times Roman"/>
              </a:defRPr>
            </a:pPr>
            <a:r>
              <a:t>selbes Netzwerk wie </a:t>
            </a:r>
            <a:r>
              <a:rPr b="1"/>
              <a:t>Policy </a:t>
            </a:r>
            <a:r>
              <a:t>oder eigenes</a:t>
            </a:r>
          </a:p>
        </p:txBody>
      </p:sp>
      <p:pic>
        <p:nvPicPr>
          <p:cNvPr id="253" name="pasted-movie.png" descr="pasted-movie.png"/>
          <p:cNvPicPr>
            <a:picLocks noChangeAspect="1"/>
          </p:cNvPicPr>
          <p:nvPr/>
        </p:nvPicPr>
        <p:blipFill>
          <a:blip r:embed="rId2">
            <a:extLst/>
          </a:blip>
          <a:stretch>
            <a:fillRect/>
          </a:stretch>
        </p:blipFill>
        <p:spPr>
          <a:xfrm>
            <a:off x="14507991" y="3551837"/>
            <a:ext cx="8503289" cy="864683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256" name="Agentensysteme, Spiel-Agenten"/>
          <p:cNvSpPr txBox="1"/>
          <p:nvPr>
            <p:ph type="subTitle" sz="quarter" idx="1"/>
          </p:nvPr>
        </p:nvSpPr>
        <p:spPr>
          <a:xfrm>
            <a:off x="462433" y="502636"/>
            <a:ext cx="21971001" cy="1001212"/>
          </a:xfrm>
          <a:prstGeom prst="rect">
            <a:avLst/>
          </a:prstGeom>
        </p:spPr>
        <p:txBody>
          <a:bodyPr/>
          <a:lstStyle/>
          <a:p>
            <a:pPr/>
            <a:r>
              <a:t>Agentensysteme, Spiel-Agenten</a:t>
            </a:r>
          </a:p>
        </p:txBody>
      </p:sp>
      <p:sp>
        <p:nvSpPr>
          <p:cNvPr id="257" name="Ein Agent ist ein System, das in einer Umgebung autonom Entscheidungen trifft und durch seine Aktionen Ziele verfolgt. In der Regel reagiert ein Agent auf Umweltreize und hat die Fähigkeit, selbstständig zu lernen und sich an neue Situationen anzupass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5700">
                <a:solidFill>
                  <a:srgbClr val="080808"/>
                </a:solidFill>
                <a:latin typeface="Courier"/>
                <a:ea typeface="Courier"/>
                <a:cs typeface="Courier"/>
                <a:sym typeface="Courier"/>
              </a:defRPr>
            </a:pPr>
            <a:r>
              <a:t>Ein </a:t>
            </a:r>
            <a:r>
              <a:rPr b="1"/>
              <a:t>Agent</a:t>
            </a:r>
            <a:r>
              <a:t> ist ein System, das in einer Umgebung </a:t>
            </a:r>
            <a:r>
              <a:rPr b="1"/>
              <a:t>autonom Entscheidungen</a:t>
            </a:r>
            <a:r>
              <a:t> trifft und durch seine </a:t>
            </a:r>
            <a:r>
              <a:rPr b="1"/>
              <a:t>Aktionen Ziele</a:t>
            </a:r>
            <a:r>
              <a:t> verfolgt. In der Regel reagiert ein Agent auf </a:t>
            </a:r>
            <a:r>
              <a:rPr b="1"/>
              <a:t>Umweltreize</a:t>
            </a:r>
            <a:r>
              <a:t> und hat die Fähigkeit, </a:t>
            </a:r>
            <a:r>
              <a:rPr b="1"/>
              <a:t>selbstständig</a:t>
            </a:r>
            <a:r>
              <a:t> zu </a:t>
            </a:r>
            <a:r>
              <a:rPr b="1"/>
              <a:t>lernen</a:t>
            </a:r>
            <a:r>
              <a:t> und sich an neue Situationen anzupassen.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260" name="Aktion"/>
          <p:cNvSpPr txBox="1"/>
          <p:nvPr>
            <p:ph type="subTitle" sz="quarter" idx="1"/>
          </p:nvPr>
        </p:nvSpPr>
        <p:spPr>
          <a:xfrm>
            <a:off x="462433" y="502636"/>
            <a:ext cx="21971001" cy="1001212"/>
          </a:xfrm>
          <a:prstGeom prst="rect">
            <a:avLst/>
          </a:prstGeom>
        </p:spPr>
        <p:txBody>
          <a:bodyPr/>
          <a:lstStyle/>
          <a:p>
            <a:pPr/>
            <a:r>
              <a:t>Aktion</a:t>
            </a:r>
          </a:p>
        </p:txBody>
      </p:sp>
      <p:sp>
        <p:nvSpPr>
          <p:cNvPr id="261" name="Übergang von einem Zustand zum nächst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5700">
                <a:solidFill>
                  <a:srgbClr val="080808"/>
                </a:solidFill>
                <a:latin typeface="Courier"/>
                <a:ea typeface="Courier"/>
                <a:cs typeface="Courier"/>
                <a:sym typeface="Courier"/>
              </a:defRPr>
            </a:pPr>
            <a:r>
              <a:t>Übergang von einem Zustand zum nächsten.</a:t>
            </a:r>
          </a:p>
          <a:p>
            <a:pPr defTabSz="457200">
              <a:lnSpc>
                <a:spcPct val="100000"/>
              </a:lnSpc>
              <a:spcBef>
                <a:spcPts val="0"/>
              </a:spcBef>
              <a:defRPr sz="5700">
                <a:solidFill>
                  <a:srgbClr val="080808"/>
                </a:solidFill>
                <a:latin typeface="Courier"/>
                <a:ea typeface="Courier"/>
                <a:cs typeface="Courier"/>
                <a:sym typeface="Courier"/>
              </a:defRPr>
            </a:pPr>
          </a:p>
          <a:p>
            <a:pPr marL="457200" indent="-317500" defTabSz="457200">
              <a:lnSpc>
                <a:spcPct val="100000"/>
              </a:lnSpc>
              <a:spcBef>
                <a:spcPts val="1200"/>
              </a:spcBef>
              <a:buSzPct val="123000"/>
              <a:buFont typeface="Times Roman"/>
              <a:buChar char="•"/>
              <a:defRPr sz="3100">
                <a:latin typeface="Times Roman"/>
                <a:ea typeface="Times Roman"/>
                <a:cs typeface="Times Roman"/>
                <a:sym typeface="Times Roman"/>
              </a:defRPr>
            </a:pPr>
            <a:r>
              <a:t>Auswahl anhand von </a:t>
            </a:r>
            <a:r>
              <a:rPr b="1"/>
              <a:t>Policy (π)</a:t>
            </a:r>
            <a:r>
              <a:t>: Strategie, die angibt, welche Aktion in welchem Zustand gewählt wird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264" name="Training durch Belohnungen"/>
          <p:cNvSpPr txBox="1"/>
          <p:nvPr>
            <p:ph type="subTitle" sz="quarter" idx="1"/>
          </p:nvPr>
        </p:nvSpPr>
        <p:spPr>
          <a:xfrm>
            <a:off x="462433" y="502636"/>
            <a:ext cx="21971001" cy="1001212"/>
          </a:xfrm>
          <a:prstGeom prst="rect">
            <a:avLst/>
          </a:prstGeom>
        </p:spPr>
        <p:txBody>
          <a:bodyPr/>
          <a:lstStyle/>
          <a:p>
            <a:pPr/>
            <a:r>
              <a:t>Training durch Belohnungen</a:t>
            </a:r>
          </a:p>
        </p:txBody>
      </p:sp>
      <p:sp>
        <p:nvSpPr>
          <p:cNvPr id="265" name="Intuitiver Ansatz:…"/>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70331">
              <a:lnSpc>
                <a:spcPct val="100000"/>
              </a:lnSpc>
              <a:spcBef>
                <a:spcPts val="0"/>
              </a:spcBef>
              <a:defRPr b="1" sz="4698">
                <a:solidFill>
                  <a:srgbClr val="080808"/>
                </a:solidFill>
                <a:latin typeface="Courier"/>
                <a:ea typeface="Courier"/>
                <a:cs typeface="Courier"/>
                <a:sym typeface="Courier"/>
              </a:defRPr>
            </a:pPr>
            <a:r>
              <a:t>Intuitiver Ansatz:</a:t>
            </a:r>
          </a:p>
          <a:p>
            <a:pPr defTabSz="370331">
              <a:lnSpc>
                <a:spcPct val="100000"/>
              </a:lnSpc>
              <a:spcBef>
                <a:spcPts val="0"/>
              </a:spcBef>
              <a:defRPr sz="4617">
                <a:solidFill>
                  <a:srgbClr val="080808"/>
                </a:solidFill>
                <a:latin typeface="Courier"/>
                <a:ea typeface="Courier"/>
                <a:cs typeface="Courier"/>
                <a:sym typeface="Courier"/>
              </a:defRPr>
            </a:pPr>
            <a:r>
              <a:rPr b="1"/>
              <a:t>Merke</a:t>
            </a:r>
            <a:r>
              <a:t> bei jedem Spiel Verlauf alle </a:t>
            </a:r>
            <a:r>
              <a:rPr b="1"/>
              <a:t>Positionen</a:t>
            </a:r>
          </a:p>
          <a:p>
            <a:pPr defTabSz="370331">
              <a:lnSpc>
                <a:spcPct val="100000"/>
              </a:lnSpc>
              <a:spcBef>
                <a:spcPts val="0"/>
              </a:spcBef>
              <a:defRPr sz="4617">
                <a:solidFill>
                  <a:srgbClr val="080808"/>
                </a:solidFill>
                <a:latin typeface="Courier"/>
                <a:ea typeface="Courier"/>
                <a:cs typeface="Courier"/>
                <a:sym typeface="Courier"/>
              </a:defRPr>
            </a:pPr>
            <a:r>
              <a:rPr b="1"/>
              <a:t>Zähle</a:t>
            </a:r>
            <a:r>
              <a:t> wie oft eine Position zu </a:t>
            </a:r>
            <a:r>
              <a:rPr b="1"/>
              <a:t>Siege</a:t>
            </a:r>
            <a:r>
              <a:t>n führte</a:t>
            </a:r>
          </a:p>
          <a:p>
            <a:pPr defTabSz="370331">
              <a:lnSpc>
                <a:spcPct val="100000"/>
              </a:lnSpc>
              <a:spcBef>
                <a:spcPts val="0"/>
              </a:spcBef>
              <a:defRPr sz="4617">
                <a:solidFill>
                  <a:srgbClr val="080808"/>
                </a:solidFill>
                <a:latin typeface="Courier"/>
                <a:ea typeface="Courier"/>
                <a:cs typeface="Courier"/>
                <a:sym typeface="Courier"/>
              </a:defRPr>
            </a:pPr>
            <a:r>
              <a:t>Wähle neue Positionen teils zufällig nach Historie</a:t>
            </a:r>
          </a:p>
          <a:p>
            <a:pPr defTabSz="370331">
              <a:lnSpc>
                <a:spcPct val="100000"/>
              </a:lnSpc>
              <a:spcBef>
                <a:spcPts val="0"/>
              </a:spcBef>
              <a:defRPr sz="4617">
                <a:solidFill>
                  <a:srgbClr val="080808"/>
                </a:solidFill>
                <a:latin typeface="Courier"/>
                <a:ea typeface="Courier"/>
                <a:cs typeface="Courier"/>
                <a:sym typeface="Courier"/>
              </a:defRPr>
            </a:pPr>
          </a:p>
          <a:p>
            <a:pPr defTabSz="370331">
              <a:lnSpc>
                <a:spcPct val="100000"/>
              </a:lnSpc>
              <a:spcBef>
                <a:spcPts val="0"/>
              </a:spcBef>
              <a:defRPr b="1" sz="4617">
                <a:solidFill>
                  <a:srgbClr val="080808"/>
                </a:solidFill>
                <a:latin typeface="Courier"/>
                <a:ea typeface="Courier"/>
                <a:cs typeface="Courier"/>
                <a:sym typeface="Courier"/>
              </a:defRPr>
            </a:pPr>
            <a:r>
              <a:t>Entscheidungsbaum - </a:t>
            </a:r>
          </a:p>
          <a:p>
            <a:pPr defTabSz="370331">
              <a:lnSpc>
                <a:spcPct val="100000"/>
              </a:lnSpc>
              <a:spcBef>
                <a:spcPts val="0"/>
              </a:spcBef>
              <a:defRPr b="1" sz="4617">
                <a:solidFill>
                  <a:srgbClr val="080808"/>
                </a:solidFill>
                <a:latin typeface="Courier"/>
                <a:ea typeface="Courier"/>
                <a:cs typeface="Courier"/>
                <a:sym typeface="Courier"/>
              </a:defRPr>
            </a:pPr>
            <a:r>
              <a:t>Decision tree</a:t>
            </a:r>
          </a:p>
          <a:p>
            <a:pPr defTabSz="370331">
              <a:lnSpc>
                <a:spcPct val="100000"/>
              </a:lnSpc>
              <a:spcBef>
                <a:spcPts val="0"/>
              </a:spcBef>
              <a:defRPr b="1" sz="4212">
                <a:solidFill>
                  <a:srgbClr val="080808"/>
                </a:solidFill>
                <a:latin typeface="Courier"/>
                <a:ea typeface="Courier"/>
                <a:cs typeface="Courier"/>
                <a:sym typeface="Courier"/>
              </a:defRPr>
            </a:pPr>
          </a:p>
          <a:p>
            <a:pPr defTabSz="370331">
              <a:lnSpc>
                <a:spcPct val="100000"/>
              </a:lnSpc>
              <a:spcBef>
                <a:spcPts val="0"/>
              </a:spcBef>
              <a:defRPr b="1" sz="4212">
                <a:solidFill>
                  <a:srgbClr val="080808"/>
                </a:solidFill>
                <a:latin typeface="Courier"/>
                <a:ea typeface="Courier"/>
                <a:cs typeface="Courier"/>
                <a:sym typeface="Courier"/>
              </a:defRPr>
            </a:pPr>
            <a:r>
              <a:t>Probleme:</a:t>
            </a:r>
          </a:p>
          <a:p>
            <a:pPr defTabSz="370331">
              <a:lnSpc>
                <a:spcPct val="100000"/>
              </a:lnSpc>
              <a:spcBef>
                <a:spcPts val="0"/>
              </a:spcBef>
              <a:defRPr b="1" sz="4212">
                <a:solidFill>
                  <a:srgbClr val="080808"/>
                </a:solidFill>
                <a:latin typeface="Courier"/>
                <a:ea typeface="Courier"/>
                <a:cs typeface="Courier"/>
                <a:sym typeface="Courier"/>
              </a:defRPr>
            </a:pPr>
            <a:r>
              <a:t>• </a:t>
            </a:r>
            <a:r>
              <a:rPr b="0"/>
              <a:t>Keine guten Züge für </a:t>
            </a:r>
            <a:r>
              <a:t>unbekannte Situationen</a:t>
            </a:r>
            <a:r>
              <a:rPr b="0"/>
              <a:t> erzeugen</a:t>
            </a:r>
            <a:endParaRPr b="0"/>
          </a:p>
          <a:p>
            <a:pPr marL="586359" indent="-586359" defTabSz="370331">
              <a:lnSpc>
                <a:spcPct val="100000"/>
              </a:lnSpc>
              <a:spcBef>
                <a:spcPts val="0"/>
              </a:spcBef>
              <a:buSzPct val="123000"/>
              <a:buChar char="•"/>
              <a:defRPr sz="4212">
                <a:solidFill>
                  <a:srgbClr val="080808"/>
                </a:solidFill>
                <a:latin typeface="Courier"/>
                <a:ea typeface="Courier"/>
                <a:cs typeface="Courier"/>
                <a:sym typeface="Courier"/>
              </a:defRPr>
            </a:pPr>
            <a:r>
              <a:rPr b="1"/>
              <a:t>zu viele </a:t>
            </a:r>
            <a:r>
              <a:t>mögliche </a:t>
            </a:r>
            <a:r>
              <a:rPr b="1"/>
              <a:t>Felder * Züge</a:t>
            </a:r>
          </a:p>
          <a:p>
            <a:pPr marL="586359" indent="-586359" defTabSz="370331">
              <a:lnSpc>
                <a:spcPct val="100000"/>
              </a:lnSpc>
              <a:spcBef>
                <a:spcPts val="0"/>
              </a:spcBef>
              <a:buSzPct val="123000"/>
              <a:buChar char="•"/>
              <a:defRPr b="1" sz="4617">
                <a:solidFill>
                  <a:srgbClr val="080808"/>
                </a:solidFill>
                <a:latin typeface="Courier"/>
                <a:ea typeface="Courier"/>
                <a:cs typeface="Courier"/>
                <a:sym typeface="Courier"/>
              </a:defRPr>
            </a:pPr>
          </a:p>
          <a:p>
            <a:pPr defTabSz="370331">
              <a:lnSpc>
                <a:spcPct val="100000"/>
              </a:lnSpc>
              <a:spcBef>
                <a:spcPts val="0"/>
              </a:spcBef>
              <a:defRPr b="1" sz="7776">
                <a:solidFill>
                  <a:srgbClr val="080808"/>
                </a:solidFill>
                <a:latin typeface="Courier"/>
                <a:ea typeface="Courier"/>
                <a:cs typeface="Courier"/>
                <a:sym typeface="Courier"/>
              </a:defRPr>
            </a:pPr>
          </a:p>
        </p:txBody>
      </p:sp>
      <p:pic>
        <p:nvPicPr>
          <p:cNvPr id="266" name="pasted-movie.png" descr="pasted-movie.png"/>
          <p:cNvPicPr>
            <a:picLocks noChangeAspect="1"/>
          </p:cNvPicPr>
          <p:nvPr/>
        </p:nvPicPr>
        <p:blipFill>
          <a:blip r:embed="rId2">
            <a:extLst/>
          </a:blip>
          <a:stretch>
            <a:fillRect/>
          </a:stretch>
        </p:blipFill>
        <p:spPr>
          <a:xfrm>
            <a:off x="15895654" y="5861899"/>
            <a:ext cx="9283701" cy="650240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269" name="Value und Quality"/>
          <p:cNvSpPr txBox="1"/>
          <p:nvPr>
            <p:ph type="subTitle" sz="quarter" idx="1"/>
          </p:nvPr>
        </p:nvSpPr>
        <p:spPr>
          <a:xfrm>
            <a:off x="462433" y="502636"/>
            <a:ext cx="21971001" cy="1001212"/>
          </a:xfrm>
          <a:prstGeom prst="rect">
            <a:avLst/>
          </a:prstGeom>
        </p:spPr>
        <p:txBody>
          <a:bodyPr/>
          <a:lstStyle/>
          <a:p>
            <a:pPr/>
            <a:r>
              <a:t>Value und Quality</a:t>
            </a:r>
          </a:p>
        </p:txBody>
      </p:sp>
      <p:sp>
        <p:nvSpPr>
          <p:cNvPr id="270" name="Es gibt eine lange Historie von komplexer Theorie, wie man den Wert einer Position (value of state) und die Qualität von Aktionen (quality of action) schätzen kan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29184">
              <a:lnSpc>
                <a:spcPct val="100000"/>
              </a:lnSpc>
              <a:spcBef>
                <a:spcPts val="0"/>
              </a:spcBef>
              <a:defRPr sz="4176">
                <a:solidFill>
                  <a:srgbClr val="080808"/>
                </a:solidFill>
                <a:latin typeface="Courier"/>
                <a:ea typeface="Courier"/>
                <a:cs typeface="Courier"/>
                <a:sym typeface="Courier"/>
              </a:defRPr>
            </a:pPr>
            <a:r>
              <a:t>Es gibt eine lange Historie von komplexer Theorie, wie man den Wert einer Position (</a:t>
            </a:r>
            <a:r>
              <a:rPr b="1"/>
              <a:t>value</a:t>
            </a:r>
            <a:r>
              <a:t> of </a:t>
            </a:r>
            <a:r>
              <a:rPr b="1"/>
              <a:t>state</a:t>
            </a:r>
            <a:r>
              <a:t>) und die Qualität von Aktionen (</a:t>
            </a:r>
            <a:r>
              <a:rPr b="1"/>
              <a:t>quality </a:t>
            </a:r>
            <a:r>
              <a:t>of</a:t>
            </a:r>
            <a:r>
              <a:rPr b="1"/>
              <a:t> action) </a:t>
            </a:r>
            <a:r>
              <a:t>schätzen kann.</a:t>
            </a:r>
          </a:p>
          <a:p>
            <a:pPr defTabSz="329184">
              <a:lnSpc>
                <a:spcPct val="100000"/>
              </a:lnSpc>
              <a:spcBef>
                <a:spcPts val="0"/>
              </a:spcBef>
              <a:defRPr sz="4176">
                <a:solidFill>
                  <a:srgbClr val="080808"/>
                </a:solidFill>
                <a:latin typeface="Courier"/>
                <a:ea typeface="Courier"/>
                <a:cs typeface="Courier"/>
                <a:sym typeface="Courier"/>
              </a:defRPr>
            </a:pPr>
          </a:p>
          <a:p>
            <a:pPr defTabSz="914400">
              <a:lnSpc>
                <a:spcPct val="135000"/>
              </a:lnSpc>
              <a:spcBef>
                <a:spcPts val="0"/>
              </a:spcBef>
              <a:tabLst>
                <a:tab pos="254000" algn="l"/>
                <a:tab pos="508000" algn="l"/>
                <a:tab pos="762000" algn="l"/>
                <a:tab pos="1016000" algn="l"/>
                <a:tab pos="1270000" algn="l"/>
                <a:tab pos="1524000" algn="l"/>
                <a:tab pos="1790700" algn="l"/>
                <a:tab pos="2044700" algn="l"/>
                <a:tab pos="2298700" algn="l"/>
                <a:tab pos="2552700" algn="l"/>
                <a:tab pos="2806700" algn="l"/>
                <a:tab pos="3060700" algn="l"/>
              </a:tabLst>
              <a:defRPr sz="3888">
                <a:solidFill>
                  <a:srgbClr val="111111"/>
                </a:solidFill>
                <a:latin typeface="Helvetica"/>
                <a:ea typeface="Helvetica"/>
                <a:cs typeface="Helvetica"/>
                <a:sym typeface="Helvetica"/>
              </a:defRPr>
            </a:pPr>
            <a:r>
              <a:rPr b="1"/>
              <a:t>quality </a:t>
            </a:r>
            <a:r>
              <a:t>ist</a:t>
            </a:r>
            <a:r>
              <a:rPr b="1"/>
              <a:t> </a:t>
            </a:r>
            <a:r>
              <a:t>der erwarteten </a:t>
            </a:r>
            <a:r>
              <a:rPr b="1"/>
              <a:t>kumulierten Belohnungswert</a:t>
            </a:r>
            <a:r>
              <a:t> (Reward)</a:t>
            </a:r>
          </a:p>
          <a:p>
            <a:pPr defTabSz="914400">
              <a:lnSpc>
                <a:spcPct val="135000"/>
              </a:lnSpc>
              <a:spcBef>
                <a:spcPts val="0"/>
              </a:spcBef>
              <a:tabLst>
                <a:tab pos="254000" algn="l"/>
                <a:tab pos="508000" algn="l"/>
                <a:tab pos="762000" algn="l"/>
                <a:tab pos="1016000" algn="l"/>
                <a:tab pos="1270000" algn="l"/>
                <a:tab pos="1524000" algn="l"/>
                <a:tab pos="1790700" algn="l"/>
                <a:tab pos="2044700" algn="l"/>
                <a:tab pos="2298700" algn="l"/>
                <a:tab pos="2552700" algn="l"/>
                <a:tab pos="2806700" algn="l"/>
                <a:tab pos="3060700" algn="l"/>
              </a:tabLst>
              <a:defRPr sz="3888">
                <a:solidFill>
                  <a:srgbClr val="111111"/>
                </a:solidFill>
                <a:latin typeface="Helvetica"/>
                <a:ea typeface="Helvetica"/>
                <a:cs typeface="Helvetica"/>
                <a:sym typeface="Helvetica"/>
              </a:defRPr>
            </a:pPr>
            <a:r>
              <a:t>statt diesen mühselig zu berechnen wird der </a:t>
            </a:r>
            <a:r>
              <a:rPr b="1"/>
              <a:t>Q-Wert </a:t>
            </a:r>
            <a:r>
              <a:t>nun</a:t>
            </a:r>
            <a:r>
              <a:rPr b="1"/>
              <a:t> </a:t>
            </a:r>
            <a:r>
              <a:rPr b="1" u="sng"/>
              <a:t>gelernt</a:t>
            </a:r>
            <a:r>
              <a:rPr b="1"/>
              <a:t>:</a:t>
            </a:r>
          </a:p>
          <a:p>
            <a:pPr defTabSz="329184">
              <a:lnSpc>
                <a:spcPct val="100000"/>
              </a:lnSpc>
              <a:spcBef>
                <a:spcPts val="0"/>
              </a:spcBef>
              <a:defRPr sz="4176">
                <a:solidFill>
                  <a:srgbClr val="080808"/>
                </a:solidFill>
                <a:latin typeface="Courier"/>
                <a:ea typeface="Courier"/>
                <a:cs typeface="Courier"/>
                <a:sym typeface="Courier"/>
              </a:defRPr>
            </a:pPr>
          </a:p>
          <a:p>
            <a:pPr defTabSz="329184">
              <a:lnSpc>
                <a:spcPct val="100000"/>
              </a:lnSpc>
              <a:spcBef>
                <a:spcPts val="0"/>
              </a:spcBef>
              <a:defRPr sz="4176">
                <a:solidFill>
                  <a:srgbClr val="080808"/>
                </a:solidFill>
                <a:latin typeface="Courier"/>
                <a:ea typeface="Courier"/>
                <a:cs typeface="Courier"/>
                <a:sym typeface="Courier"/>
              </a:defRPr>
            </a:pPr>
            <a:r>
              <a:t>💡 Der </a:t>
            </a:r>
            <a:r>
              <a:rPr b="1"/>
              <a:t>Zustandsraum</a:t>
            </a:r>
            <a:r>
              <a:t> wird bei Spielen schnell quasi </a:t>
            </a:r>
            <a:r>
              <a:rPr b="1"/>
              <a:t>unendlich</a:t>
            </a:r>
            <a:r>
              <a:t>, so dass wir auf unser </a:t>
            </a:r>
            <a:r>
              <a:rPr b="1" u="sng"/>
              <a:t>Netz für</a:t>
            </a:r>
            <a:r>
              <a:rPr u="sng"/>
              <a:t> </a:t>
            </a:r>
            <a:r>
              <a:rPr b="1" u="sng"/>
              <a:t>Schätzungen</a:t>
            </a:r>
            <a:r>
              <a:rPr u="sng"/>
              <a:t> </a:t>
            </a:r>
            <a:r>
              <a:t>angewiesen sind. (Schätzungen der eventuell theoretisch existierenden optimalen Spielzüge…). </a:t>
            </a:r>
          </a:p>
          <a:p>
            <a:pPr defTabSz="329184">
              <a:lnSpc>
                <a:spcPct val="100000"/>
              </a:lnSpc>
              <a:spcBef>
                <a:spcPts val="0"/>
              </a:spcBef>
              <a:defRPr sz="4176">
                <a:solidFill>
                  <a:srgbClr val="080808"/>
                </a:solidFill>
                <a:latin typeface="Courier"/>
                <a:ea typeface="Courier"/>
                <a:cs typeface="Courier"/>
                <a:sym typeface="Courier"/>
              </a:defRPr>
            </a:pPr>
          </a:p>
          <a:p>
            <a:pPr defTabSz="329184">
              <a:lnSpc>
                <a:spcPct val="100000"/>
              </a:lnSpc>
              <a:spcBef>
                <a:spcPts val="0"/>
              </a:spcBef>
              <a:defRPr sz="4176">
                <a:solidFill>
                  <a:srgbClr val="080808"/>
                </a:solidFill>
                <a:latin typeface="Courier"/>
                <a:ea typeface="Courier"/>
                <a:cs typeface="Courier"/>
                <a:sym typeface="Courier"/>
              </a:defRPr>
            </a:pPr>
            <a:r>
              <a:t>Hier kommt die Kraft von </a:t>
            </a:r>
            <a:r>
              <a:rPr b="1"/>
              <a:t>Mustererkennung</a:t>
            </a:r>
            <a:r>
              <a:t> zum tragen!</a:t>
            </a:r>
          </a:p>
          <a:p>
            <a:pPr defTabSz="329184">
              <a:lnSpc>
                <a:spcPct val="100000"/>
              </a:lnSpc>
              <a:spcBef>
                <a:spcPts val="0"/>
              </a:spcBef>
              <a:defRPr sz="4176">
                <a:solidFill>
                  <a:srgbClr val="080808"/>
                </a:solidFill>
                <a:latin typeface="Courier"/>
                <a:ea typeface="Courier"/>
                <a:cs typeface="Courier"/>
                <a:sym typeface="Courier"/>
              </a:defRPr>
            </a:pPr>
          </a:p>
          <a:p>
            <a:pPr defTabSz="329184">
              <a:lnSpc>
                <a:spcPct val="100000"/>
              </a:lnSpc>
              <a:spcBef>
                <a:spcPts val="0"/>
              </a:spcBef>
              <a:defRPr sz="4176">
                <a:solidFill>
                  <a:srgbClr val="080808"/>
                </a:solidFill>
                <a:latin typeface="Courier"/>
                <a:ea typeface="Courier"/>
                <a:cs typeface="Courier"/>
                <a:sym typeface="Courier"/>
              </a:defRPr>
            </a:pPr>
            <a:r>
              <a:t>💡Damit wird ein riesiger Berg von Theorie hinfällig:</a:t>
            </a:r>
          </a:p>
          <a:p>
            <a:pPr defTabSz="329184">
              <a:lnSpc>
                <a:spcPct val="100000"/>
              </a:lnSpc>
              <a:spcBef>
                <a:spcPts val="800"/>
              </a:spcBef>
              <a:defRPr sz="3335">
                <a:latin typeface="Times Roman"/>
                <a:ea typeface="Times Roman"/>
                <a:cs typeface="Times Roman"/>
                <a:sym typeface="Times Roman"/>
              </a:defRPr>
            </a:pPr>
            <a:r>
              <a:t>💡 Deep-Mind (</a:t>
            </a:r>
            <a:r>
              <a:rPr i="1"/>
              <a:t>https://homl.info/dqn</a:t>
            </a:r>
            <a:r>
              <a:t>) konnte im Jahr 2013 demonstrieren, dass Deep Neural Networks besonders bei komplexen Aufgaben viel besser funktionieren als klassische Schätzverfahren und keinerlei Extraktion von Merkmalen nötig ist.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273" name="Reinforcement Learning"/>
          <p:cNvSpPr txBox="1"/>
          <p:nvPr>
            <p:ph type="subTitle" sz="quarter" idx="1"/>
          </p:nvPr>
        </p:nvSpPr>
        <p:spPr>
          <a:xfrm>
            <a:off x="462433" y="502636"/>
            <a:ext cx="21971001" cy="1001212"/>
          </a:xfrm>
          <a:prstGeom prst="rect">
            <a:avLst/>
          </a:prstGeom>
        </p:spPr>
        <p:txBody>
          <a:bodyPr/>
          <a:lstStyle/>
          <a:p>
            <a:pPr/>
            <a:r>
              <a:t>Reinforcement Learning</a:t>
            </a:r>
          </a:p>
        </p:txBody>
      </p:sp>
      <p:sp>
        <p:nvSpPr>
          <p:cNvPr id="274" name="Beispiele für konkrete Policies:…"/>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187452">
              <a:lnSpc>
                <a:spcPct val="100000"/>
              </a:lnSpc>
              <a:spcBef>
                <a:spcPts val="400"/>
              </a:spcBef>
              <a:defRPr sz="1817">
                <a:latin typeface="Times Roman"/>
                <a:ea typeface="Times Roman"/>
                <a:cs typeface="Times Roman"/>
                <a:sym typeface="Times Roman"/>
              </a:defRPr>
            </a:pPr>
            <a:r>
              <a:t>Beispiele für konkrete </a:t>
            </a:r>
            <a:r>
              <a:rPr b="1"/>
              <a:t>Policies</a:t>
            </a:r>
            <a:r>
              <a:t>:</a:t>
            </a:r>
          </a:p>
          <a:p>
            <a:pPr defTabSz="187452">
              <a:lnSpc>
                <a:spcPct val="100000"/>
              </a:lnSpc>
              <a:spcBef>
                <a:spcPts val="400"/>
              </a:spcBef>
              <a:defRPr sz="1817">
                <a:latin typeface="Times Roman"/>
                <a:ea typeface="Times Roman"/>
                <a:cs typeface="Times Roman"/>
                <a:sym typeface="Times Roman"/>
              </a:defRPr>
            </a:pPr>
          </a:p>
          <a:p>
            <a:pPr defTabSz="187452">
              <a:lnSpc>
                <a:spcPct val="100000"/>
              </a:lnSpc>
              <a:spcBef>
                <a:spcPts val="400"/>
              </a:spcBef>
              <a:defRPr b="1" sz="2145">
                <a:latin typeface="Times Roman"/>
                <a:ea typeface="Times Roman"/>
                <a:cs typeface="Times Roman"/>
                <a:sym typeface="Times Roman"/>
              </a:defRPr>
            </a:pPr>
            <a:r>
              <a:rPr sz="2104"/>
              <a:t>Temperatur </a:t>
            </a:r>
            <a:r>
              <a:t>Steuerung:</a:t>
            </a:r>
          </a:p>
          <a:p>
            <a:pPr marL="226430" indent="-226430" defTabSz="187452">
              <a:lnSpc>
                <a:spcPct val="100000"/>
              </a:lnSpc>
              <a:spcBef>
                <a:spcPts val="400"/>
              </a:spcBef>
              <a:buSzPct val="123000"/>
              <a:buChar char="•"/>
              <a:defRPr sz="2145">
                <a:latin typeface="Times Roman"/>
                <a:ea typeface="Times Roman"/>
                <a:cs typeface="Times Roman"/>
                <a:sym typeface="Times Roman"/>
              </a:defRPr>
            </a:pPr>
            <a:r>
              <a:rPr sz="2104"/>
              <a:t>Wenn die Temperatur im Raum um 5 Grad unter dem Zielwert liegt, heize mit mittlerer Leistung</a:t>
            </a:r>
            <a:endParaRPr sz="2104"/>
          </a:p>
          <a:p>
            <a:pPr marL="67690" indent="-67690" defTabSz="914400">
              <a:lnSpc>
                <a:spcPct val="135000"/>
              </a:lnSpc>
              <a:spcBef>
                <a:spcPts val="0"/>
              </a:spcBef>
              <a:tabLst>
                <a:tab pos="25400" algn="r"/>
                <a:tab pos="63500" algn="l"/>
              </a:tabLst>
              <a:defRPr sz="1845">
                <a:solidFill>
                  <a:srgbClr val="111111"/>
                </a:solidFill>
                <a:latin typeface="Helvetica"/>
                <a:ea typeface="Helvetica"/>
                <a:cs typeface="Helvetica"/>
                <a:sym typeface="Helvetica"/>
              </a:defRPr>
            </a:pPr>
            <a:r>
              <a:rPr sz="2760"/>
              <a:t>• </a:t>
            </a:r>
            <a:r>
              <a:rPr b="1"/>
              <a:t>Wenn</a:t>
            </a:r>
            <a:r>
              <a:t> Temperatur ≥ Solltemperatur: </a:t>
            </a:r>
            <a:r>
              <a:rPr b="1"/>
              <a:t>Heizung ausschalten</a:t>
            </a:r>
            <a:r>
              <a:t>.</a:t>
            </a:r>
            <a:endParaRPr sz="2104"/>
          </a:p>
          <a:p>
            <a:pPr marL="109346" indent="-109346" defTabSz="914400">
              <a:lnSpc>
                <a:spcPct val="135000"/>
              </a:lnSpc>
              <a:spcBef>
                <a:spcPts val="0"/>
              </a:spcBef>
              <a:tabLst>
                <a:tab pos="63500" algn="r"/>
                <a:tab pos="101600" algn="l"/>
              </a:tabLst>
              <a:defRPr b="1" sz="1968">
                <a:solidFill>
                  <a:srgbClr val="111111"/>
                </a:solidFill>
                <a:latin typeface="Helvetica"/>
                <a:ea typeface="Helvetica"/>
                <a:cs typeface="Helvetica"/>
                <a:sym typeface="Helvetica"/>
              </a:defRPr>
            </a:pPr>
            <a:r>
              <a:rPr b="0" sz="2009">
                <a:latin typeface="Times New Roman"/>
                <a:ea typeface="Times New Roman"/>
                <a:cs typeface="Times New Roman"/>
                <a:sym typeface="Times New Roman"/>
              </a:rPr>
              <a:t>	</a:t>
            </a:r>
            <a:r>
              <a:t>Roboter-Navigation:</a:t>
            </a:r>
            <a:endParaRPr b="0"/>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Zustand:</a:t>
            </a:r>
            <a:r>
              <a:t> Position und Orientierung des Roboters.</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Policy:</a:t>
            </a:r>
            <a:r>
              <a:t> Wenn das Hindernis innerhalb von 1 Meter ist, drehe um 90 Grad nach rechts. Wenn kein Hindernis, bewege dich geradeaus.</a:t>
            </a:r>
          </a:p>
          <a:p>
            <a:pPr marL="109346" indent="-109346" defTabSz="914400">
              <a:lnSpc>
                <a:spcPct val="135000"/>
              </a:lnSpc>
              <a:spcBef>
                <a:spcPts val="0"/>
              </a:spcBef>
              <a:tabLst>
                <a:tab pos="63500" algn="r"/>
                <a:tab pos="101600" algn="l"/>
              </a:tabLst>
              <a:defRPr b="1" sz="1968">
                <a:solidFill>
                  <a:srgbClr val="111111"/>
                </a:solidFill>
                <a:latin typeface="Helvetica"/>
                <a:ea typeface="Helvetica"/>
                <a:cs typeface="Helvetica"/>
                <a:sym typeface="Helvetica"/>
              </a:defRPr>
            </a:pPr>
            <a:r>
              <a:rPr b="0" sz="1681">
                <a:latin typeface="Times New Roman"/>
                <a:ea typeface="Times New Roman"/>
                <a:cs typeface="Times New Roman"/>
                <a:sym typeface="Times New Roman"/>
              </a:rPr>
              <a:t>	2.	</a:t>
            </a:r>
            <a:r>
              <a:t>Finanzportfolio-Management:</a:t>
            </a:r>
            <a:endParaRPr b="0"/>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Zustand:</a:t>
            </a:r>
            <a:r>
              <a:t> Marktdaten (z.B. Aktienpreise, Volatilität).</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Policy:</a:t>
            </a:r>
            <a:r>
              <a:t> Wenn Aktienpreis steigt um 5%, kaufe mehr Anteile. Wenn der Preis um 10% fällt, verkaufe.</a:t>
            </a:r>
          </a:p>
          <a:p>
            <a:pPr marL="109346" indent="-109346" defTabSz="914400">
              <a:lnSpc>
                <a:spcPct val="135000"/>
              </a:lnSpc>
              <a:spcBef>
                <a:spcPts val="0"/>
              </a:spcBef>
              <a:tabLst>
                <a:tab pos="63500" algn="r"/>
                <a:tab pos="101600" algn="l"/>
              </a:tabLst>
              <a:defRPr b="1" sz="1968">
                <a:solidFill>
                  <a:srgbClr val="111111"/>
                </a:solidFill>
                <a:latin typeface="Helvetica"/>
                <a:ea typeface="Helvetica"/>
                <a:cs typeface="Helvetica"/>
                <a:sym typeface="Helvetica"/>
              </a:defRPr>
            </a:pPr>
            <a:r>
              <a:rPr b="0" sz="1681">
                <a:latin typeface="Times New Roman"/>
                <a:ea typeface="Times New Roman"/>
                <a:cs typeface="Times New Roman"/>
                <a:sym typeface="Times New Roman"/>
              </a:rPr>
              <a:t>	3.	</a:t>
            </a:r>
            <a:r>
              <a:t>Spielsteuerung (z.B. Schach):</a:t>
            </a:r>
            <a:endParaRPr b="0"/>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Zustand:</a:t>
            </a:r>
            <a:r>
              <a:t> Aktuelle Brettposition.</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a:t>
            </a:r>
            <a:r>
              <a:rPr b="1"/>
              <a:t>Policy:</a:t>
            </a:r>
            <a:r>
              <a:t> Wenn König bedroht, ziehe eine Figur zur Verteidigung. Wenn der Gegner eine Schwachstelle hat, setze eine aggressive Figur ein.</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4. </a:t>
            </a:r>
            <a:r>
              <a:rPr b="1"/>
              <a:t>Versicherung</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Zustand: Kunden mit Verträgen</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Policy: Wenn Kunde Unfall erzeugt erhöhe Prämie</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Belohnungsfunktion: Maximiere Gewinne der Versicherung</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5. Eigen Ernährung:</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Zustand: Gesundheit</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 • Policy: Esse süsses</a:t>
            </a:r>
          </a:p>
          <a:p>
            <a:pPr marL="171830" indent="-171830" defTabSz="914400">
              <a:lnSpc>
                <a:spcPct val="135000"/>
              </a:lnSpc>
              <a:spcBef>
                <a:spcPts val="0"/>
              </a:spcBef>
              <a:tabLst>
                <a:tab pos="127000" algn="r"/>
                <a:tab pos="165100" algn="l"/>
              </a:tabLst>
              <a:defRPr sz="1968">
                <a:solidFill>
                  <a:srgbClr val="111111"/>
                </a:solidFill>
                <a:latin typeface="Helvetica"/>
                <a:ea typeface="Helvetica"/>
                <a:cs typeface="Helvetica"/>
                <a:sym typeface="Helvetica"/>
              </a:defRPr>
            </a:pPr>
            <a:r>
              <a:t>6. Sicherheit</a:t>
            </a:r>
          </a:p>
          <a:p>
            <a:pPr marL="249936" indent="-249936" defTabSz="914400">
              <a:lnSpc>
                <a:spcPct val="135000"/>
              </a:lnSpc>
              <a:spcBef>
                <a:spcPts val="0"/>
              </a:spcBef>
              <a:buSzPct val="123000"/>
              <a:buChar char="•"/>
              <a:tabLst>
                <a:tab pos="127000" algn="r"/>
                <a:tab pos="165100" algn="l"/>
              </a:tabLst>
              <a:defRPr sz="1968">
                <a:solidFill>
                  <a:srgbClr val="111111"/>
                </a:solidFill>
                <a:latin typeface="Helvetica"/>
                <a:ea typeface="Helvetica"/>
                <a:cs typeface="Helvetica"/>
                <a:sym typeface="Helvetica"/>
              </a:defRPr>
            </a:pPr>
            <a:r>
              <a:t>Zustand: Friede?</a:t>
            </a:r>
          </a:p>
          <a:p>
            <a:pPr marL="249936" indent="-249936" defTabSz="914400">
              <a:lnSpc>
                <a:spcPct val="135000"/>
              </a:lnSpc>
              <a:spcBef>
                <a:spcPts val="0"/>
              </a:spcBef>
              <a:buSzPct val="123000"/>
              <a:buChar char="•"/>
              <a:tabLst>
                <a:tab pos="127000" algn="r"/>
                <a:tab pos="165100" algn="l"/>
              </a:tabLst>
              <a:defRPr sz="1968">
                <a:solidFill>
                  <a:srgbClr val="111111"/>
                </a:solidFill>
                <a:latin typeface="Helvetica"/>
                <a:ea typeface="Helvetica"/>
                <a:cs typeface="Helvetica"/>
                <a:sym typeface="Helvetica"/>
              </a:defRPr>
            </a:pPr>
            <a:r>
              <a:t>Policy: Tit for tat</a:t>
            </a:r>
          </a:p>
          <a:p>
            <a:pPr defTabSz="187452">
              <a:lnSpc>
                <a:spcPct val="100000"/>
              </a:lnSpc>
              <a:spcBef>
                <a:spcPts val="0"/>
              </a:spcBef>
              <a:defRPr sz="1640">
                <a:solidFill>
                  <a:srgbClr val="080808"/>
                </a:solidFill>
                <a:latin typeface="Courier"/>
                <a:ea typeface="Courier"/>
                <a:cs typeface="Courier"/>
                <a:sym typeface="Courier"/>
              </a:defRPr>
            </a:pPr>
          </a:p>
          <a:p>
            <a:pPr defTabSz="187452">
              <a:lnSpc>
                <a:spcPct val="100000"/>
              </a:lnSpc>
              <a:spcBef>
                <a:spcPts val="0"/>
              </a:spcBef>
              <a:defRPr sz="1640">
                <a:solidFill>
                  <a:srgbClr val="080808"/>
                </a:solidFill>
                <a:latin typeface="Courier"/>
                <a:ea typeface="Courier"/>
                <a:cs typeface="Courier"/>
                <a:sym typeface="Courier"/>
              </a:defRPr>
            </a:pPr>
            <a:r>
              <a:t>hat erst mal nichts mit Deep Learning zu tun, aber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77" name="Pause"/>
          <p:cNvSpPr txBox="1"/>
          <p:nvPr>
            <p:ph type="subTitle" sz="quarter" idx="1"/>
          </p:nvPr>
        </p:nvSpPr>
        <p:spPr>
          <a:xfrm>
            <a:off x="462433" y="502636"/>
            <a:ext cx="21971001" cy="1001212"/>
          </a:xfrm>
          <a:prstGeom prst="rect">
            <a:avLst/>
          </a:prstGeom>
        </p:spPr>
        <p:txBody>
          <a:bodyPr/>
          <a:lstStyle>
            <a:lvl1pPr>
              <a:defRPr b="0"/>
            </a:lvl1pPr>
          </a:lstStyle>
          <a:p>
            <a:pPr>
              <a:defRPr b="1"/>
            </a:pPr>
            <a:r>
              <a:rPr b="0"/>
              <a:t>Pause</a:t>
            </a:r>
          </a:p>
        </p:txBody>
      </p:sp>
      <p:sp>
        <p:nvSpPr>
          <p:cNvPr id="278" name="Paus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1500"/>
              </a:spcBef>
              <a:defRPr b="1" sz="4100">
                <a:latin typeface="Times Roman"/>
                <a:ea typeface="Times Roman"/>
                <a:cs typeface="Times Roman"/>
                <a:sym typeface="Times Roman"/>
              </a:defRPr>
            </a:lvl1pPr>
          </a:lstStyle>
          <a:p>
            <a:pPr/>
            <a:r>
              <a:t>Pause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81" name="Grundlegende Konzepte am Beispiel Grid-World"/>
          <p:cNvSpPr txBox="1"/>
          <p:nvPr>
            <p:ph type="subTitle" sz="quarter" idx="1"/>
          </p:nvPr>
        </p:nvSpPr>
        <p:spPr>
          <a:xfrm>
            <a:off x="462433" y="502636"/>
            <a:ext cx="21971001" cy="1001212"/>
          </a:xfrm>
          <a:prstGeom prst="rect">
            <a:avLst/>
          </a:prstGeom>
        </p:spPr>
        <p:txBody>
          <a:bodyPr/>
          <a:lstStyle/>
          <a:p>
            <a:pPr/>
            <a:r>
              <a:rPr b="0"/>
              <a:t>Grundlegende Konzepte am</a:t>
            </a:r>
            <a:r>
              <a:t> </a:t>
            </a:r>
            <a:r>
              <a:rPr b="0"/>
              <a:t>Beispiel </a:t>
            </a:r>
            <a:r>
              <a:t>Grid-World</a:t>
            </a:r>
          </a:p>
        </p:txBody>
      </p:sp>
      <p:sp>
        <p:nvSpPr>
          <p:cNvPr id="282" name="📦 Grid-World…"/>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2627">
              <a:lnSpc>
                <a:spcPct val="100000"/>
              </a:lnSpc>
              <a:spcBef>
                <a:spcPts val="1500"/>
              </a:spcBef>
              <a:defRPr b="1" sz="4455">
                <a:latin typeface="Times Roman"/>
                <a:ea typeface="Times Roman"/>
                <a:cs typeface="Times Roman"/>
                <a:sym typeface="Times Roman"/>
              </a:defRPr>
            </a:pPr>
            <a:r>
              <a:t>📦 Grid-World</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Umgebung</a:t>
            </a:r>
            <a:r>
              <a:t>: Gitter mit Hindernissen und Ziel</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Zustand</a:t>
            </a:r>
            <a:r>
              <a:t>: Position des Agenten</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Aktion</a:t>
            </a:r>
            <a:r>
              <a:t>: Oben, Unten, Links, Rechts</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Belohnung</a:t>
            </a:r>
            <a:r>
              <a:t>: Ziel erreichen = +1, Wand treffen = -1</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Policy</a:t>
            </a:r>
            <a:r>
              <a:t>: Wähle kürzesten Weg zum Ziel anhand von:</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Value</a:t>
            </a:r>
            <a:r>
              <a:t>: Wie gut ist eine bestimmte </a:t>
            </a:r>
            <a:r>
              <a:rPr u="sng"/>
              <a:t>Position</a:t>
            </a:r>
            <a:r>
              <a:t>?</a:t>
            </a:r>
          </a:p>
          <a:p>
            <a:pPr marL="452627" indent="-314324" defTabSz="452627">
              <a:lnSpc>
                <a:spcPct val="100000"/>
              </a:lnSpc>
              <a:spcBef>
                <a:spcPts val="1100"/>
              </a:spcBef>
              <a:buSzPct val="123000"/>
              <a:buFont typeface="Times Roman"/>
              <a:buChar char="•"/>
              <a:defRPr sz="4455">
                <a:latin typeface="Times Roman"/>
                <a:ea typeface="Times Roman"/>
                <a:cs typeface="Times Roman"/>
                <a:sym typeface="Times Roman"/>
              </a:defRPr>
            </a:pPr>
            <a:r>
              <a:rPr b="1"/>
              <a:t>Quality</a:t>
            </a:r>
            <a:r>
              <a:t>: Wie gut ist eine bestimmte </a:t>
            </a:r>
            <a:r>
              <a:rPr u="sng"/>
              <a:t>Richtung</a:t>
            </a:r>
            <a:r>
              <a:t> </a:t>
            </a:r>
            <a:r>
              <a:rPr sz="3168"/>
              <a:t>an Position</a:t>
            </a:r>
            <a:r>
              <a:t>?</a:t>
            </a:r>
          </a:p>
          <a:p>
            <a:pPr defTabSz="452627">
              <a:lnSpc>
                <a:spcPct val="100000"/>
              </a:lnSpc>
              <a:spcBef>
                <a:spcPts val="1100"/>
              </a:spcBef>
              <a:defRPr sz="6336">
                <a:latin typeface="Times Roman"/>
                <a:ea typeface="Times Roman"/>
                <a:cs typeface="Times Roman"/>
                <a:sym typeface="Times Roman"/>
              </a:defRPr>
            </a:pPr>
          </a:p>
          <a:p>
            <a:pPr defTabSz="452627">
              <a:lnSpc>
                <a:spcPct val="100000"/>
              </a:lnSpc>
              <a:spcBef>
                <a:spcPts val="1100"/>
              </a:spcBef>
              <a:defRPr sz="3663">
                <a:latin typeface="Times Roman"/>
                <a:ea typeface="Times Roman"/>
                <a:cs typeface="Times Roman"/>
                <a:sym typeface="Times Roman"/>
              </a:defRPr>
            </a:pPr>
            <a:r>
              <a:t>z.B. Rasenmäher-Roboter</a:t>
            </a:r>
          </a:p>
          <a:p>
            <a:pPr defTabSz="452627">
              <a:lnSpc>
                <a:spcPct val="100000"/>
              </a:lnSpc>
              <a:spcBef>
                <a:spcPts val="1100"/>
              </a:spcBef>
              <a:defRPr sz="3663">
                <a:latin typeface="Times Roman"/>
                <a:ea typeface="Times Roman"/>
                <a:cs typeface="Times Roman"/>
                <a:sym typeface="Times Roman"/>
              </a:defRPr>
            </a:pPr>
          </a:p>
          <a:p>
            <a:pPr defTabSz="914400">
              <a:lnSpc>
                <a:spcPct val="100000"/>
              </a:lnSpc>
              <a:spcBef>
                <a:spcPts val="0"/>
              </a:spcBef>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683">
                <a:solidFill>
                  <a:srgbClr val="858787"/>
                </a:solidFill>
                <a:latin typeface="Helvetica"/>
                <a:ea typeface="Helvetica"/>
                <a:cs typeface="Helvetica"/>
                <a:sym typeface="Helvetica"/>
              </a:defRPr>
            </a:pPr>
            <a:r>
              <a:t>Kapitel 3.2 im Buch</a:t>
            </a:r>
          </a:p>
        </p:txBody>
      </p:sp>
      <p:pic>
        <p:nvPicPr>
          <p:cNvPr id="283" name="pasted-movie.png" descr="pasted-movie.png"/>
          <p:cNvPicPr>
            <a:picLocks noChangeAspect="1"/>
          </p:cNvPicPr>
          <p:nvPr/>
        </p:nvPicPr>
        <p:blipFill>
          <a:blip r:embed="rId2">
            <a:extLst/>
          </a:blip>
          <a:stretch>
            <a:fillRect/>
          </a:stretch>
        </p:blipFill>
        <p:spPr>
          <a:xfrm>
            <a:off x="16457315" y="1586863"/>
            <a:ext cx="5010669" cy="5010670"/>
          </a:xfrm>
          <a:prstGeom prst="rect">
            <a:avLst/>
          </a:prstGeom>
          <a:ln w="12700">
            <a:miter lim="400000"/>
          </a:ln>
        </p:spPr>
      </p:pic>
      <p:pic>
        <p:nvPicPr>
          <p:cNvPr id="284" name="pasted-movie.png" descr="pasted-movie.png"/>
          <p:cNvPicPr>
            <a:picLocks noChangeAspect="1"/>
          </p:cNvPicPr>
          <p:nvPr/>
        </p:nvPicPr>
        <p:blipFill>
          <a:blip r:embed="rId3">
            <a:extLst/>
          </a:blip>
          <a:stretch>
            <a:fillRect/>
          </a:stretch>
        </p:blipFill>
        <p:spPr>
          <a:xfrm>
            <a:off x="14702479" y="7469749"/>
            <a:ext cx="8255737" cy="4643853"/>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87" name="Grundlegende Konzepte am Beispiel Einarmiger Bandit"/>
          <p:cNvSpPr txBox="1"/>
          <p:nvPr>
            <p:ph type="subTitle" sz="quarter" idx="1"/>
          </p:nvPr>
        </p:nvSpPr>
        <p:spPr>
          <a:xfrm>
            <a:off x="462433" y="502636"/>
            <a:ext cx="21971001" cy="1001212"/>
          </a:xfrm>
          <a:prstGeom prst="rect">
            <a:avLst/>
          </a:prstGeom>
        </p:spPr>
        <p:txBody>
          <a:bodyPr/>
          <a:lstStyle/>
          <a:p>
            <a:pPr/>
            <a:r>
              <a:rPr b="0"/>
              <a:t>Grundlegende Konzepte am</a:t>
            </a:r>
            <a:r>
              <a:t> </a:t>
            </a:r>
            <a:r>
              <a:rPr b="0"/>
              <a:t>Beispiel </a:t>
            </a:r>
            <a:r>
              <a:t>Einarmiger</a:t>
            </a:r>
            <a:r>
              <a:rPr b="0"/>
              <a:t> </a:t>
            </a:r>
            <a:r>
              <a:t>Bandit</a:t>
            </a:r>
          </a:p>
        </p:txBody>
      </p:sp>
      <p:sp>
        <p:nvSpPr>
          <p:cNvPr id="288" name="🎰 Bandit-Problem…"/>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b="1" sz="4100">
                <a:latin typeface="Times Roman"/>
                <a:ea typeface="Times Roman"/>
                <a:cs typeface="Times Roman"/>
                <a:sym typeface="Times Roman"/>
              </a:defRPr>
            </a:pPr>
            <a:r>
              <a:t>🎰 Bandit-Problem</a:t>
            </a:r>
          </a:p>
          <a:p>
            <a:pPr defTabSz="457200">
              <a:lnSpc>
                <a:spcPct val="100000"/>
              </a:lnSpc>
              <a:spcBef>
                <a:spcPts val="1500"/>
              </a:spcBef>
              <a:defRPr b="1" sz="4100">
                <a:latin typeface="Times Roman"/>
                <a:ea typeface="Times Roman"/>
                <a:cs typeface="Times Roman"/>
                <a:sym typeface="Times Roman"/>
              </a:defRPr>
            </a:pPr>
            <a:r>
              <a:t>• Umgebung: </a:t>
            </a:r>
            <a:r>
              <a:rPr b="0"/>
              <a:t>Spielhalle mit mehreren Spielautomaten, Typ "</a:t>
            </a:r>
            <a:r>
              <a:t>Einarmiger</a:t>
            </a:r>
            <a:r>
              <a:rPr b="0"/>
              <a:t> </a:t>
            </a:r>
            <a:r>
              <a:t>Bandit"</a:t>
            </a:r>
            <a:r>
              <a:rPr b="0"/>
              <a:t> </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Zustand</a:t>
            </a:r>
            <a:r>
              <a:t>: keiner bzw. konstant</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Aktionen</a:t>
            </a:r>
            <a:r>
              <a:t>: Auswahl eines Automaten/Hebel</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Belohnung</a:t>
            </a:r>
            <a:r>
              <a:t>: Sofort, aber stochastisch</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Ziel</a:t>
            </a:r>
            <a:r>
              <a:t>: Den Automaten mit der höchsten Auszahlung finden (mehrere Spiele notwendig!)</a:t>
            </a:r>
          </a:p>
          <a:p>
            <a:pPr defTabSz="457200">
              <a:lnSpc>
                <a:spcPct val="100000"/>
              </a:lnSpc>
              <a:spcBef>
                <a:spcPts val="1200"/>
              </a:spcBef>
              <a:defRPr sz="4100">
                <a:latin typeface="Times Roman"/>
                <a:ea typeface="Times Roman"/>
                <a:cs typeface="Times Roman"/>
                <a:sym typeface="Times Roman"/>
              </a:defRPr>
            </a:pPr>
          </a:p>
          <a:p>
            <a:pPr lvl="1" marL="5969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t>wie geht man das geschickt an? Morgen: systematisch / mathematisch / algorithmisch.</a:t>
            </a:r>
          </a:p>
          <a:p>
            <a:pPr lvl="1" defTabSz="457200">
              <a:lnSpc>
                <a:spcPct val="100000"/>
              </a:lnSpc>
              <a:spcBef>
                <a:spcPts val="0"/>
              </a:spcBef>
              <a:defRPr sz="1800">
                <a:latin typeface="Times Roman"/>
                <a:ea typeface="Times Roman"/>
                <a:cs typeface="Times Roman"/>
                <a:sym typeface="Times Roman"/>
              </a:defRPr>
            </a:pPr>
            <a:r>
              <a:t>k </a:t>
            </a:r>
            <a:r>
              <a:rPr b="1"/>
              <a:t>Hebel</a:t>
            </a:r>
            <a:r>
              <a:t> (engl. </a:t>
            </a:r>
            <a:r>
              <a:rPr i="1"/>
              <a:t>arms</a:t>
            </a:r>
            <a:r>
              <a:t>), jeder mit unbekannter Belohnungsverteilung</a:t>
            </a:r>
          </a:p>
          <a:p>
            <a:pPr defTabSz="457200">
              <a:lnSpc>
                <a:spcPct val="100000"/>
              </a:lnSpc>
              <a:spcBef>
                <a:spcPts val="1200"/>
              </a:spcBef>
              <a:defRPr b="1" sz="4100">
                <a:latin typeface="Times Roman"/>
                <a:ea typeface="Times Roman"/>
                <a:cs typeface="Times Roman"/>
                <a:sym typeface="Times Roman"/>
              </a:defRPr>
            </a:pPr>
          </a:p>
        </p:txBody>
      </p:sp>
      <p:pic>
        <p:nvPicPr>
          <p:cNvPr id="289" name="pasted-movie.png" descr="pasted-movie.png"/>
          <p:cNvPicPr>
            <a:picLocks noChangeAspect="1"/>
          </p:cNvPicPr>
          <p:nvPr/>
        </p:nvPicPr>
        <p:blipFill>
          <a:blip r:embed="rId2">
            <a:extLst/>
          </a:blip>
          <a:stretch>
            <a:fillRect/>
          </a:stretch>
        </p:blipFill>
        <p:spPr>
          <a:xfrm>
            <a:off x="1206499" y="1918625"/>
            <a:ext cx="2654301" cy="372110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92" name="Grundlegende Konzepte am Beispiel …"/>
          <p:cNvSpPr txBox="1"/>
          <p:nvPr>
            <p:ph type="subTitle" sz="quarter" idx="1"/>
          </p:nvPr>
        </p:nvSpPr>
        <p:spPr>
          <a:xfrm>
            <a:off x="462433" y="502636"/>
            <a:ext cx="21971001" cy="1001212"/>
          </a:xfrm>
          <a:prstGeom prst="rect">
            <a:avLst/>
          </a:prstGeom>
        </p:spPr>
        <p:txBody>
          <a:bodyPr/>
          <a:lstStyle/>
          <a:p>
            <a:pPr/>
            <a:r>
              <a:rPr b="0"/>
              <a:t>Grundlegende Konzepte am</a:t>
            </a:r>
            <a:r>
              <a:t> </a:t>
            </a:r>
            <a:r>
              <a:rPr b="0"/>
              <a:t>Beispiel </a:t>
            </a:r>
            <a:r>
              <a:t>…</a:t>
            </a:r>
          </a:p>
        </p:txBody>
      </p:sp>
      <p:sp>
        <p:nvSpPr>
          <p:cNvPr id="293" name="Aufgabe: Finde 3 Beispiele um die Konzepte von RL zu veranschaulich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500"/>
              </a:spcBef>
              <a:defRPr b="1" sz="4100">
                <a:latin typeface="Times Roman"/>
                <a:ea typeface="Times Roman"/>
                <a:cs typeface="Times Roman"/>
                <a:sym typeface="Times Roman"/>
              </a:defRPr>
            </a:pPr>
            <a:r>
              <a:t>Aufgabe: Finde 3 Beispiele um die Konzepte von RL zu veranschaulichen:</a:t>
            </a:r>
          </a:p>
          <a:p>
            <a:pPr defTabSz="457200">
              <a:lnSpc>
                <a:spcPct val="100000"/>
              </a:lnSpc>
              <a:spcBef>
                <a:spcPts val="1500"/>
              </a:spcBef>
              <a:defRPr b="1" sz="4100">
                <a:latin typeface="Times Roman"/>
                <a:ea typeface="Times Roman"/>
                <a:cs typeface="Times Roman"/>
                <a:sym typeface="Times Roman"/>
              </a:defRPr>
            </a:pPr>
          </a:p>
          <a:p>
            <a:pPr defTabSz="457200">
              <a:lnSpc>
                <a:spcPct val="100000"/>
              </a:lnSpc>
              <a:spcBef>
                <a:spcPts val="1500"/>
              </a:spcBef>
              <a:defRPr b="1" sz="4100">
                <a:latin typeface="Times Roman"/>
                <a:ea typeface="Times Roman"/>
                <a:cs typeface="Times Roman"/>
                <a:sym typeface="Times Roman"/>
              </a:defRPr>
            </a:pPr>
            <a:r>
              <a:t>Problem XYZ</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Zustand (state s)</a:t>
            </a:r>
            <a:r>
              <a:t>:</a:t>
            </a:r>
          </a:p>
          <a:p>
            <a:pPr marL="457200" indent="-317500" defTabSz="457200">
              <a:lnSpc>
                <a:spcPct val="100000"/>
              </a:lnSpc>
              <a:spcBef>
                <a:spcPts val="1200"/>
              </a:spcBef>
              <a:buSzPct val="123000"/>
              <a:buFont typeface="Times Roman"/>
              <a:buChar char="•"/>
              <a:defRPr sz="4100">
                <a:latin typeface="Times Roman"/>
                <a:ea typeface="Times Roman"/>
                <a:cs typeface="Times Roman"/>
                <a:sym typeface="Times Roman"/>
              </a:defRPr>
            </a:pPr>
            <a:r>
              <a:rPr b="1"/>
              <a:t>Aktionen a</a:t>
            </a:r>
            <a:r>
              <a:t>:</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Belohnung (Reward)</a:t>
            </a:r>
            <a:r>
              <a:t> </a:t>
            </a:r>
            <a:r>
              <a:rPr b="1"/>
              <a:t>r:</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Policy (π) Strategie:</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Value Function v (value of state) oder</a:t>
            </a:r>
          </a:p>
          <a:p>
            <a:pPr marL="457200" indent="-317500" defTabSz="457200">
              <a:lnSpc>
                <a:spcPct val="100000"/>
              </a:lnSpc>
              <a:spcBef>
                <a:spcPts val="1200"/>
              </a:spcBef>
              <a:buSzPct val="123000"/>
              <a:buFont typeface="Times Roman"/>
              <a:buChar char="•"/>
              <a:defRPr sz="3400">
                <a:latin typeface="Times Roman"/>
                <a:ea typeface="Times Roman"/>
                <a:cs typeface="Times Roman"/>
                <a:sym typeface="Times Roman"/>
              </a:defRPr>
            </a:pPr>
            <a:r>
              <a:rPr b="1"/>
              <a:t>Qualität</a:t>
            </a:r>
            <a:r>
              <a:t> </a:t>
            </a:r>
            <a:r>
              <a:rPr b="1"/>
              <a:t>q (Quality of action)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180" name="Einführung Reinforcement Learning"/>
          <p:cNvSpPr txBox="1"/>
          <p:nvPr>
            <p:ph type="subTitle" sz="quarter" idx="1"/>
          </p:nvPr>
        </p:nvSpPr>
        <p:spPr>
          <a:xfrm>
            <a:off x="462433" y="502636"/>
            <a:ext cx="21971001" cy="1001212"/>
          </a:xfrm>
          <a:prstGeom prst="rect">
            <a:avLst/>
          </a:prstGeom>
        </p:spPr>
        <p:txBody>
          <a:bodyPr/>
          <a:lstStyle/>
          <a:p>
            <a:pPr/>
            <a:r>
              <a:t>Einführung Reinforcement Learning</a:t>
            </a:r>
          </a:p>
        </p:txBody>
      </p:sp>
      <p:sp>
        <p:nvSpPr>
          <p:cNvPr id="181" name="Kleine Historie Machine &amp; Reinforcement Learning…"/>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900">
                <a:solidFill>
                  <a:srgbClr val="080808"/>
                </a:solidFill>
                <a:latin typeface="Courier"/>
                <a:ea typeface="Courier"/>
                <a:cs typeface="Courier"/>
                <a:sym typeface="Courier"/>
              </a:defRPr>
            </a:pPr>
            <a:r>
              <a:rPr u="sng"/>
              <a:t>Kleine Historie</a:t>
            </a:r>
            <a:r>
              <a:t> Machine &amp; Reinforcement Learning</a:t>
            </a:r>
          </a:p>
          <a:p>
            <a:pPr defTabSz="457200">
              <a:lnSpc>
                <a:spcPct val="100000"/>
              </a:lnSpc>
              <a:spcBef>
                <a:spcPts val="0"/>
              </a:spcBef>
              <a:defRPr b="1" sz="3900">
                <a:solidFill>
                  <a:srgbClr val="080808"/>
                </a:solidFill>
                <a:latin typeface="Courier"/>
                <a:ea typeface="Courier"/>
                <a:cs typeface="Courier"/>
                <a:sym typeface="Courier"/>
              </a:defRPr>
            </a:pPr>
          </a:p>
          <a:p>
            <a:pPr defTabSz="457200">
              <a:lnSpc>
                <a:spcPct val="100000"/>
              </a:lnSpc>
              <a:spcBef>
                <a:spcPts val="0"/>
              </a:spcBef>
              <a:defRPr b="1" sz="3900" u="sng">
                <a:solidFill>
                  <a:srgbClr val="080808"/>
                </a:solidFill>
                <a:latin typeface="Courier"/>
                <a:ea typeface="Courier"/>
                <a:cs typeface="Courier"/>
                <a:sym typeface="Courier"/>
              </a:defRPr>
            </a:pPr>
            <a:r>
              <a:t>Grundlegende Konzepte</a:t>
            </a:r>
          </a:p>
          <a:p>
            <a:pPr defTabSz="457200">
              <a:lnSpc>
                <a:spcPct val="100000"/>
              </a:lnSpc>
              <a:spcBef>
                <a:spcPts val="0"/>
              </a:spcBef>
              <a:defRPr b="1" sz="3900" u="sng">
                <a:solidFill>
                  <a:srgbClr val="080808"/>
                </a:solidFill>
                <a:latin typeface="Courier"/>
                <a:ea typeface="Courier"/>
                <a:cs typeface="Courier"/>
                <a:sym typeface="Courier"/>
              </a:defRPr>
            </a:pPr>
          </a:p>
          <a:p>
            <a:pPr defTabSz="457200">
              <a:lnSpc>
                <a:spcPct val="100000"/>
              </a:lnSpc>
              <a:spcBef>
                <a:spcPts val="0"/>
              </a:spcBef>
              <a:defRPr b="1" sz="3900" u="sng">
                <a:solidFill>
                  <a:srgbClr val="080808"/>
                </a:solidFill>
                <a:latin typeface="Courier"/>
                <a:ea typeface="Courier"/>
                <a:cs typeface="Courier"/>
                <a:sym typeface="Courier"/>
              </a:defRPr>
            </a:pPr>
            <a:r>
              <a:t>Einordnung</a:t>
            </a:r>
          </a:p>
          <a:p>
            <a:pPr defTabSz="457200">
              <a:lnSpc>
                <a:spcPct val="100000"/>
              </a:lnSpc>
              <a:spcBef>
                <a:spcPts val="0"/>
              </a:spcBef>
              <a:defRPr b="1" sz="3900" u="sng">
                <a:solidFill>
                  <a:srgbClr val="080808"/>
                </a:solidFill>
                <a:latin typeface="Courier"/>
                <a:ea typeface="Courier"/>
                <a:cs typeface="Courier"/>
                <a:sym typeface="Courier"/>
              </a:defRPr>
            </a:pPr>
          </a:p>
          <a:p>
            <a:pPr defTabSz="457200">
              <a:lnSpc>
                <a:spcPct val="100000"/>
              </a:lnSpc>
              <a:spcBef>
                <a:spcPts val="0"/>
              </a:spcBef>
              <a:defRPr b="1" sz="3900">
                <a:solidFill>
                  <a:srgbClr val="080808"/>
                </a:solidFill>
                <a:latin typeface="Courier"/>
                <a:ea typeface="Courier"/>
                <a:cs typeface="Courier"/>
                <a:sym typeface="Courier"/>
              </a:defRPr>
            </a:pPr>
            <a:r>
              <a:t>Reinforcement Learning als eine Art von Machine Learning</a:t>
            </a:r>
          </a:p>
          <a:p>
            <a:pPr defTabSz="457200">
              <a:lnSpc>
                <a:spcPct val="100000"/>
              </a:lnSpc>
              <a:spcBef>
                <a:spcPts val="0"/>
              </a:spcBef>
              <a:defRPr b="1" sz="3900">
                <a:solidFill>
                  <a:srgbClr val="080808"/>
                </a:solidFill>
                <a:latin typeface="Courier"/>
                <a:ea typeface="Courier"/>
                <a:cs typeface="Courier"/>
                <a:sym typeface="Courier"/>
              </a:defRPr>
            </a:pPr>
          </a:p>
          <a:p>
            <a:pPr defTabSz="457200">
              <a:lnSpc>
                <a:spcPct val="100000"/>
              </a:lnSpc>
              <a:spcBef>
                <a:spcPts val="0"/>
              </a:spcBef>
              <a:defRPr b="1" sz="3900">
                <a:solidFill>
                  <a:srgbClr val="080808"/>
                </a:solidFill>
                <a:latin typeface="Courier"/>
                <a:ea typeface="Courier"/>
                <a:cs typeface="Courier"/>
                <a:sym typeface="Courier"/>
              </a:defRPr>
            </a:pPr>
            <a:r>
              <a:t>Unterschiede zu anderen Lernmethoden</a:t>
            </a:r>
          </a:p>
          <a:p>
            <a:pPr defTabSz="457200">
              <a:lnSpc>
                <a:spcPct val="100000"/>
              </a:lnSpc>
              <a:spcBef>
                <a:spcPts val="0"/>
              </a:spcBef>
              <a:defRPr b="1" sz="3900" u="sng">
                <a:solidFill>
                  <a:srgbClr val="080808"/>
                </a:solidFill>
                <a:latin typeface="Courier"/>
                <a:ea typeface="Courier"/>
                <a:cs typeface="Courier"/>
                <a:sym typeface="Courier"/>
              </a:defRPr>
            </a:pPr>
          </a:p>
          <a:p>
            <a:pPr defTabSz="457200">
              <a:lnSpc>
                <a:spcPct val="100000"/>
              </a:lnSpc>
              <a:spcBef>
                <a:spcPts val="0"/>
              </a:spcBef>
              <a:defRPr b="1" sz="3900">
                <a:solidFill>
                  <a:srgbClr val="080808"/>
                </a:solidFill>
                <a:latin typeface="Courier"/>
                <a:ea typeface="Courier"/>
                <a:cs typeface="Courier"/>
                <a:sym typeface="Courier"/>
              </a:defRPr>
            </a:pPr>
            <a:r>
              <a:t>SOTA State of the Art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96" name="Pause"/>
          <p:cNvSpPr txBox="1"/>
          <p:nvPr>
            <p:ph type="subTitle" sz="quarter" idx="1"/>
          </p:nvPr>
        </p:nvSpPr>
        <p:spPr>
          <a:xfrm>
            <a:off x="462433" y="502636"/>
            <a:ext cx="21971001" cy="1001212"/>
          </a:xfrm>
          <a:prstGeom prst="rect">
            <a:avLst/>
          </a:prstGeom>
        </p:spPr>
        <p:txBody>
          <a:bodyPr/>
          <a:lstStyle>
            <a:lvl1pPr>
              <a:defRPr b="0"/>
            </a:lvl1pPr>
          </a:lstStyle>
          <a:p>
            <a:pPr>
              <a:defRPr b="1"/>
            </a:pPr>
            <a:r>
              <a:rPr b="0"/>
              <a:t>Pause</a:t>
            </a:r>
          </a:p>
        </p:txBody>
      </p:sp>
      <p:sp>
        <p:nvSpPr>
          <p:cNvPr id="297" name="Paus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1500"/>
              </a:spcBef>
              <a:defRPr b="1" sz="4100">
                <a:latin typeface="Times Roman"/>
                <a:ea typeface="Times Roman"/>
                <a:cs typeface="Times Roman"/>
                <a:sym typeface="Times Roman"/>
              </a:defRPr>
            </a:lvl1pPr>
          </a:lstStyle>
          <a:p>
            <a:pPr/>
            <a:r>
              <a:t>Pause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00" name="Steuerung dynamischer Systeme"/>
          <p:cNvSpPr txBox="1"/>
          <p:nvPr>
            <p:ph type="subTitle" sz="quarter" idx="1"/>
          </p:nvPr>
        </p:nvSpPr>
        <p:spPr>
          <a:xfrm>
            <a:off x="462433" y="502636"/>
            <a:ext cx="21971001" cy="1001212"/>
          </a:xfrm>
          <a:prstGeom prst="rect">
            <a:avLst/>
          </a:prstGeom>
        </p:spPr>
        <p:txBody>
          <a:bodyPr/>
          <a:lstStyle/>
          <a:p>
            <a:pPr/>
            <a:r>
              <a:t>Steuerung dynamischer Systeme</a:t>
            </a:r>
          </a:p>
        </p:txBody>
      </p:sp>
      <p:sp>
        <p:nvSpPr>
          <p:cNvPr id="301" name="Anwendung von RL (reinforcement learning) auf RL (real lif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429768" indent="-429768" defTabSz="429768">
              <a:lnSpc>
                <a:spcPct val="100000"/>
              </a:lnSpc>
              <a:spcBef>
                <a:spcPts val="0"/>
              </a:spcBef>
              <a:tabLst>
                <a:tab pos="127000" algn="l"/>
                <a:tab pos="419100" algn="l"/>
              </a:tabLst>
              <a:defRPr sz="4136">
                <a:latin typeface="Times Roman"/>
                <a:ea typeface="Times Roman"/>
                <a:cs typeface="Times Roman"/>
                <a:sym typeface="Times Roman"/>
              </a:defRPr>
            </a:pPr>
            <a:r>
              <a:t>Anwendung von RL (reinforcement learning) auf RL (real life)</a:t>
            </a:r>
          </a:p>
          <a:p>
            <a:pPr marL="429768" indent="-429768" defTabSz="429768">
              <a:lnSpc>
                <a:spcPct val="100000"/>
              </a:lnSpc>
              <a:spcBef>
                <a:spcPts val="0"/>
              </a:spcBef>
              <a:tabLst>
                <a:tab pos="127000" algn="l"/>
                <a:tab pos="419100" algn="l"/>
              </a:tabLst>
              <a:defRPr sz="4136">
                <a:latin typeface="Times Roman"/>
                <a:ea typeface="Times Roman"/>
                <a:cs typeface="Times Roman"/>
                <a:sym typeface="Times Roman"/>
              </a:defRPr>
            </a:pPr>
          </a:p>
          <a:p>
            <a:pPr defTabSz="429768">
              <a:lnSpc>
                <a:spcPct val="100000"/>
              </a:lnSpc>
              <a:spcBef>
                <a:spcPts val="0"/>
              </a:spcBef>
              <a:defRPr sz="4700">
                <a:latin typeface="Times Roman"/>
                <a:ea typeface="Times Roman"/>
                <a:cs typeface="Times Roman"/>
                <a:sym typeface="Times Roman"/>
              </a:defRPr>
            </a:pPr>
            <a:r>
              <a:rPr b="1"/>
              <a:t>Dynamisches System</a:t>
            </a:r>
            <a:r>
              <a:t>: Ein System, das seinen Zustand über die Zeit basierend auf internen Regeln oder physikalischen Gesetzen verändert. Beispiele sind mechanische, elektrische, biologische oder chemische Systeme.</a:t>
            </a:r>
          </a:p>
          <a:p>
            <a:pPr defTabSz="429768">
              <a:lnSpc>
                <a:spcPct val="100000"/>
              </a:lnSpc>
              <a:spcBef>
                <a:spcPts val="0"/>
              </a:spcBef>
              <a:defRPr sz="4700">
                <a:latin typeface="Times Roman"/>
                <a:ea typeface="Times Roman"/>
                <a:cs typeface="Times Roman"/>
                <a:sym typeface="Times Roman"/>
              </a:defRPr>
            </a:pPr>
            <a:r>
              <a:rPr b="1"/>
              <a:t>Steuerung</a:t>
            </a:r>
            <a:r>
              <a:t>: Der Prozess der Beeinflussung eines dynamischen Systems durch gezielte Eingaben (Kontrolleingaben), um ein bestimmtes Verhalten zu erreichen.</a:t>
            </a:r>
          </a:p>
          <a:p>
            <a:pPr defTabSz="429768">
              <a:lnSpc>
                <a:spcPct val="100000"/>
              </a:lnSpc>
              <a:spcBef>
                <a:spcPts val="0"/>
              </a:spcBef>
              <a:defRPr sz="4700">
                <a:latin typeface="Times Roman"/>
                <a:ea typeface="Times Roman"/>
                <a:cs typeface="Times Roman"/>
                <a:sym typeface="Times Roman"/>
              </a:defRPr>
            </a:pPr>
            <a:r>
              <a:rPr b="1"/>
              <a:t>Regelung</a:t>
            </a:r>
            <a:r>
              <a:t>: Ein Spezialfall der Steuerung, bei dem ein Sollwert (z.B. eine bestimmte Position oder Temperatur) automatisch erreicht wird.</a:t>
            </a:r>
          </a:p>
          <a:p>
            <a:pPr defTabSz="429768">
              <a:lnSpc>
                <a:spcPct val="100000"/>
              </a:lnSpc>
              <a:spcBef>
                <a:spcPts val="0"/>
              </a:spcBef>
              <a:defRPr sz="4700">
                <a:latin typeface="Times Roman"/>
                <a:ea typeface="Times Roman"/>
                <a:cs typeface="Times Roman"/>
                <a:sym typeface="Times Roman"/>
              </a:defRPr>
            </a:pPr>
          </a:p>
          <a:p>
            <a:pPr defTabSz="429768">
              <a:lnSpc>
                <a:spcPct val="100000"/>
              </a:lnSpc>
              <a:spcBef>
                <a:spcPts val="0"/>
              </a:spcBef>
              <a:defRPr sz="4700">
                <a:latin typeface="Times Roman"/>
                <a:ea typeface="Times Roman"/>
                <a:cs typeface="Times Roman"/>
                <a:sym typeface="Times Roman"/>
              </a:defRPr>
            </a:pPr>
          </a:p>
          <a:p>
            <a:pPr defTabSz="429768">
              <a:lnSpc>
                <a:spcPct val="100000"/>
              </a:lnSpc>
              <a:spcBef>
                <a:spcPts val="0"/>
              </a:spcBef>
              <a:defRPr sz="4700">
                <a:latin typeface="Times Roman"/>
                <a:ea typeface="Times Roman"/>
                <a:cs typeface="Times Roman"/>
                <a:sym typeface="Times Roman"/>
              </a:defRPr>
            </a:pPr>
          </a:p>
          <a:p>
            <a:pPr defTabSz="429768">
              <a:lnSpc>
                <a:spcPct val="100000"/>
              </a:lnSpc>
              <a:spcBef>
                <a:spcPts val="0"/>
              </a:spcBef>
              <a:defRPr sz="4700">
                <a:latin typeface="Times Roman"/>
                <a:ea typeface="Times Roman"/>
                <a:cs typeface="Times Roman"/>
                <a:sym typeface="Times Roman"/>
              </a:defRPr>
            </a:pPr>
          </a:p>
          <a:p>
            <a:pPr defTabSz="429768">
              <a:lnSpc>
                <a:spcPct val="100000"/>
              </a:lnSpc>
              <a:spcBef>
                <a:spcPts val="0"/>
              </a:spcBef>
              <a:defRPr sz="4136">
                <a:latin typeface="Times Roman"/>
                <a:ea typeface="Times Roman"/>
                <a:cs typeface="Times Roman"/>
                <a:sym typeface="Times Roman"/>
              </a:defRPr>
            </a:pPr>
            <a:r>
              <a:t>Auch im Computer: resource management, task scheduling, or control loops within operating systems.</a:t>
            </a:r>
          </a:p>
        </p:txBody>
      </p:sp>
      <p:pic>
        <p:nvPicPr>
          <p:cNvPr id="302" name="pasted-movie.png" descr="pasted-movie.png">
            <a:hlinkClick r:id="rId2" invalidUrl="" action="" tgtFrame="" tooltip="" history="1" highlightClick="0" endSnd="0"/>
          </p:cNvPr>
          <p:cNvPicPr>
            <a:picLocks noChangeAspect="1"/>
          </p:cNvPicPr>
          <p:nvPr/>
        </p:nvPicPr>
        <p:blipFill>
          <a:blip r:embed="rId3">
            <a:extLst/>
          </a:blip>
          <a:stretch>
            <a:fillRect/>
          </a:stretch>
        </p:blipFill>
        <p:spPr>
          <a:xfrm>
            <a:off x="19379858" y="8124031"/>
            <a:ext cx="3179878" cy="2859655"/>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05" name="Deep Reinforcement Learning"/>
          <p:cNvSpPr txBox="1"/>
          <p:nvPr>
            <p:ph type="subTitle" sz="quarter" idx="1"/>
          </p:nvPr>
        </p:nvSpPr>
        <p:spPr>
          <a:xfrm>
            <a:off x="462433" y="502636"/>
            <a:ext cx="21971001" cy="1001212"/>
          </a:xfrm>
          <a:prstGeom prst="rect">
            <a:avLst/>
          </a:prstGeom>
        </p:spPr>
        <p:txBody>
          <a:bodyPr/>
          <a:lstStyle/>
          <a:p>
            <a:pPr/>
            <a:r>
              <a:t>Deep Reinforcement Learning</a:t>
            </a:r>
          </a:p>
        </p:txBody>
      </p:sp>
      <p:sp>
        <p:nvSpPr>
          <p:cNvPr id="306" name="Damit spart man es sich mühsam eine optimale Strategie (Policy) selbst zu Programmieren, das Netz lernt die passenden Aktionen automatisch! Z.B. Positionen mit höchstem Wert anstreben, Aktion mit höchster Qualität wählen &quot;greedy&quot;.…"/>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38327">
              <a:lnSpc>
                <a:spcPct val="100000"/>
              </a:lnSpc>
              <a:spcBef>
                <a:spcPts val="0"/>
              </a:spcBef>
              <a:defRPr sz="4292">
                <a:solidFill>
                  <a:srgbClr val="080808"/>
                </a:solidFill>
                <a:latin typeface="Courier"/>
                <a:ea typeface="Courier"/>
                <a:cs typeface="Courier"/>
                <a:sym typeface="Courier"/>
              </a:defRPr>
            </a:pPr>
            <a:r>
              <a:t>Damit spart man es sich mühsam eine </a:t>
            </a:r>
            <a:r>
              <a:rPr b="1"/>
              <a:t>optimale Strategie (Policy) </a:t>
            </a:r>
            <a:r>
              <a:t>selbst zu Programmieren, das Netz lernt die </a:t>
            </a:r>
            <a:r>
              <a:rPr i="1"/>
              <a:t>passenden</a:t>
            </a:r>
            <a:r>
              <a:t> Aktionen automatisch! Z.B. Positionen mit höchstem Wert anstreben, Aktion mit höchster Qualität wählen "</a:t>
            </a:r>
            <a:r>
              <a:rPr b="1"/>
              <a:t>greedy</a:t>
            </a:r>
            <a:r>
              <a:t>".</a:t>
            </a:r>
          </a:p>
          <a:p>
            <a:pPr defTabSz="338327">
              <a:lnSpc>
                <a:spcPct val="100000"/>
              </a:lnSpc>
              <a:spcBef>
                <a:spcPts val="0"/>
              </a:spcBef>
              <a:defRPr sz="4292">
                <a:solidFill>
                  <a:srgbClr val="080808"/>
                </a:solidFill>
                <a:latin typeface="Courier"/>
                <a:ea typeface="Courier"/>
                <a:cs typeface="Courier"/>
                <a:sym typeface="Courier"/>
              </a:defRPr>
            </a:pPr>
          </a:p>
          <a:p>
            <a:pPr defTabSz="338327">
              <a:lnSpc>
                <a:spcPct val="100000"/>
              </a:lnSpc>
              <a:spcBef>
                <a:spcPts val="0"/>
              </a:spcBef>
              <a:defRPr sz="4292">
                <a:solidFill>
                  <a:srgbClr val="080808"/>
                </a:solidFill>
                <a:latin typeface="Courier"/>
                <a:ea typeface="Courier"/>
                <a:cs typeface="Courier"/>
                <a:sym typeface="Courier"/>
              </a:defRPr>
            </a:pPr>
            <a:r>
              <a:t>Was gibt das </a:t>
            </a:r>
            <a:r>
              <a:rPr b="1"/>
              <a:t>Netz</a:t>
            </a:r>
            <a:r>
              <a:t> konkret aus?</a:t>
            </a:r>
          </a:p>
          <a:p>
            <a:pPr defTabSz="338327">
              <a:lnSpc>
                <a:spcPct val="100000"/>
              </a:lnSpc>
              <a:spcBef>
                <a:spcPts val="0"/>
              </a:spcBef>
              <a:defRPr sz="4292">
                <a:solidFill>
                  <a:srgbClr val="080808"/>
                </a:solidFill>
                <a:latin typeface="Courier"/>
                <a:ea typeface="Courier"/>
                <a:cs typeface="Courier"/>
                <a:sym typeface="Courier"/>
              </a:defRPr>
            </a:pPr>
          </a:p>
          <a:p>
            <a:pPr defTabSz="338327">
              <a:lnSpc>
                <a:spcPct val="100000"/>
              </a:lnSpc>
              <a:spcBef>
                <a:spcPts val="0"/>
              </a:spcBef>
              <a:defRPr sz="4292">
                <a:solidFill>
                  <a:srgbClr val="080808"/>
                </a:solidFill>
                <a:latin typeface="Courier"/>
                <a:ea typeface="Courier"/>
                <a:cs typeface="Courier"/>
                <a:sym typeface="Courier"/>
              </a:defRPr>
            </a:pPr>
            <a:r>
              <a:rPr b="1"/>
              <a:t>Aktionen</a:t>
            </a:r>
            <a:r>
              <a:t> codiert als </a:t>
            </a:r>
            <a:r>
              <a:rPr b="1"/>
              <a:t>Klassen</a:t>
            </a:r>
            <a:r>
              <a:t>:</a:t>
            </a:r>
          </a:p>
          <a:p>
            <a:pPr defTabSz="338327">
              <a:lnSpc>
                <a:spcPct val="100000"/>
              </a:lnSpc>
              <a:spcBef>
                <a:spcPts val="0"/>
              </a:spcBef>
              <a:defRPr sz="4292">
                <a:solidFill>
                  <a:srgbClr val="080808"/>
                </a:solidFill>
                <a:latin typeface="Courier"/>
                <a:ea typeface="Courier"/>
                <a:cs typeface="Courier"/>
                <a:sym typeface="Courier"/>
              </a:defRPr>
            </a:pPr>
            <a:r>
              <a:t>z.B. Joystick Bewegungen (links:0 rechts:1 oben:2 …)</a:t>
            </a:r>
          </a:p>
          <a:p>
            <a:pPr defTabSz="338327">
              <a:lnSpc>
                <a:spcPct val="100000"/>
              </a:lnSpc>
              <a:spcBef>
                <a:spcPts val="0"/>
              </a:spcBef>
              <a:defRPr sz="4292">
                <a:solidFill>
                  <a:srgbClr val="080808"/>
                </a:solidFill>
                <a:latin typeface="Courier"/>
                <a:ea typeface="Courier"/>
                <a:cs typeface="Courier"/>
                <a:sym typeface="Courier"/>
              </a:defRPr>
            </a:pPr>
            <a:r>
              <a:t>Tic-Tac-Toe </a:t>
            </a:r>
            <a:r>
              <a:rPr b="1"/>
              <a:t>9 Positionen</a:t>
            </a:r>
            <a:r>
              <a:t> als 9 Klassen</a:t>
            </a:r>
          </a:p>
          <a:p>
            <a:pPr defTabSz="338327">
              <a:lnSpc>
                <a:spcPct val="100000"/>
              </a:lnSpc>
              <a:spcBef>
                <a:spcPts val="0"/>
              </a:spcBef>
              <a:defRPr sz="3330">
                <a:solidFill>
                  <a:srgbClr val="080808"/>
                </a:solidFill>
                <a:latin typeface="Courier"/>
                <a:ea typeface="Courier"/>
                <a:cs typeface="Courier"/>
                <a:sym typeface="Courier"/>
              </a:defRPr>
            </a:pPr>
            <a:r>
              <a:t>illegale Positionen (belegt oder not-in-reach) mit loss Funktionen bestrafen!</a:t>
            </a:r>
          </a:p>
          <a:p>
            <a:pPr defTabSz="338327">
              <a:lnSpc>
                <a:spcPct val="100000"/>
              </a:lnSpc>
              <a:spcBef>
                <a:spcPts val="0"/>
              </a:spcBef>
              <a:defRPr sz="4292">
                <a:solidFill>
                  <a:srgbClr val="080808"/>
                </a:solidFill>
                <a:latin typeface="Courier"/>
                <a:ea typeface="Courier"/>
                <a:cs typeface="Courier"/>
                <a:sym typeface="Courier"/>
              </a:defRPr>
            </a:pPr>
          </a:p>
          <a:p>
            <a:pPr defTabSz="338327">
              <a:lnSpc>
                <a:spcPct val="100000"/>
              </a:lnSpc>
              <a:spcBef>
                <a:spcPts val="0"/>
              </a:spcBef>
              <a:defRPr sz="4292">
                <a:solidFill>
                  <a:srgbClr val="080808"/>
                </a:solidFill>
                <a:latin typeface="Courier"/>
                <a:ea typeface="Courier"/>
                <a:cs typeface="Courier"/>
                <a:sym typeface="Courier"/>
              </a:defRPr>
            </a:pPr>
            <a:r>
              <a:rPr b="1"/>
              <a:t>Aktionen</a:t>
            </a:r>
            <a:r>
              <a:t> codiert als </a:t>
            </a:r>
            <a:r>
              <a:rPr b="1"/>
              <a:t>Werte </a:t>
            </a:r>
            <a:r>
              <a:t>(Regression)</a:t>
            </a:r>
            <a:r>
              <a:rPr b="1"/>
              <a:t>:</a:t>
            </a:r>
            <a:endParaRPr b="1"/>
          </a:p>
          <a:p>
            <a:pPr defTabSz="338327">
              <a:lnSpc>
                <a:spcPct val="100000"/>
              </a:lnSpc>
              <a:spcBef>
                <a:spcPts val="0"/>
              </a:spcBef>
              <a:defRPr sz="4292">
                <a:solidFill>
                  <a:srgbClr val="080808"/>
                </a:solidFill>
                <a:latin typeface="Courier"/>
                <a:ea typeface="Courier"/>
                <a:cs typeface="Courier"/>
                <a:sym typeface="Courier"/>
              </a:defRPr>
            </a:pPr>
            <a:r>
              <a:t>z.B. Kaufpreis, Beschleunigung(Geschwindigkeit)…</a:t>
            </a:r>
          </a:p>
          <a:p>
            <a:pPr defTabSz="338327">
              <a:lnSpc>
                <a:spcPct val="100000"/>
              </a:lnSpc>
              <a:spcBef>
                <a:spcPts val="0"/>
              </a:spcBef>
              <a:defRPr sz="4292">
                <a:solidFill>
                  <a:srgbClr val="080808"/>
                </a:solidFill>
                <a:latin typeface="Courier"/>
                <a:ea typeface="Courier"/>
                <a:cs typeface="Courier"/>
                <a:sym typeface="Courier"/>
              </a:defRPr>
            </a:pPr>
          </a:p>
          <a:p>
            <a:pPr defTabSz="338327">
              <a:lnSpc>
                <a:spcPct val="100000"/>
              </a:lnSpc>
              <a:spcBef>
                <a:spcPts val="0"/>
              </a:spcBef>
              <a:defRPr sz="4292">
                <a:solidFill>
                  <a:srgbClr val="080808"/>
                </a:solidFill>
                <a:latin typeface="Courier"/>
                <a:ea typeface="Courier"/>
                <a:cs typeface="Courier"/>
                <a:sym typeface="Courier"/>
              </a:defRPr>
            </a:pPr>
            <a:r>
              <a:t>Wie wird es trainiert?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09" name="einfaches Lernen"/>
          <p:cNvSpPr txBox="1"/>
          <p:nvPr>
            <p:ph type="subTitle" sz="quarter" idx="1"/>
          </p:nvPr>
        </p:nvSpPr>
        <p:spPr>
          <a:xfrm>
            <a:off x="462433" y="502636"/>
            <a:ext cx="21971001" cy="1001212"/>
          </a:xfrm>
          <a:prstGeom prst="rect">
            <a:avLst/>
          </a:prstGeom>
        </p:spPr>
        <p:txBody>
          <a:bodyPr/>
          <a:lstStyle/>
          <a:p>
            <a:pPr/>
            <a:r>
              <a:t>einfaches Lernen</a:t>
            </a:r>
          </a:p>
        </p:txBody>
      </p:sp>
      <p:sp>
        <p:nvSpPr>
          <p:cNvPr id="310" name="Ursprünglich sehr mathematisches Feld aber…"/>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Ursprünglich sehr mathematisches Feld aber </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in der Anwendung einer </a:t>
            </a:r>
            <a:r>
              <a:rPr b="1"/>
              <a:t>einfachen Grundidee</a:t>
            </a:r>
            <a:r>
              <a:t> zusammen mit </a:t>
            </a:r>
            <a:r>
              <a:rPr b="1"/>
              <a:t>Deep Learning</a:t>
            </a:r>
            <a:r>
              <a:t> recht </a:t>
            </a:r>
            <a:r>
              <a:rPr b="1"/>
              <a:t>einfach</a:t>
            </a:r>
            <a:r>
              <a:t>.</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Wir können alle Architekturentechniken und Tricks aus dem Machine Learning Kurs direkt auf unseren lernenden Agenten übertragen</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AI Blackbox in neuem Umfeld</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Ideal: "Computer, mach mal" der Computer (</a:t>
            </a:r>
            <a:r>
              <a:rPr b="1"/>
              <a:t>Agent) </a:t>
            </a:r>
            <a:r>
              <a:t>braucht dann nur passende Schnittstelle zu einer </a:t>
            </a:r>
            <a:r>
              <a:rPr b="1"/>
              <a:t>Umgebung</a:t>
            </a:r>
            <a:r>
              <a:t> </a:t>
            </a:r>
          </a:p>
          <a:p>
            <a:pPr marL="457200" indent="-317500" defTabSz="457200">
              <a:lnSpc>
                <a:spcPct val="100000"/>
              </a:lnSpc>
              <a:spcBef>
                <a:spcPts val="1200"/>
              </a:spcBef>
              <a:buSzPct val="123000"/>
              <a:buFont typeface="Times Roman"/>
              <a:buChar char="•"/>
              <a:defRPr sz="2400">
                <a:latin typeface="Thonburi"/>
                <a:ea typeface="Thonburi"/>
                <a:cs typeface="Thonburi"/>
                <a:sym typeface="Thonburi"/>
              </a:defRPr>
            </a:pPr>
            <a:r>
              <a:t>um durch </a:t>
            </a:r>
            <a:r>
              <a:rPr b="1"/>
              <a:t>Interaktion</a:t>
            </a:r>
            <a:r>
              <a:t> möglichst optimale </a:t>
            </a:r>
            <a:r>
              <a:rPr b="1"/>
              <a:t>Entscheidungen</a:t>
            </a:r>
            <a:r>
              <a:t> zu treffen</a:t>
            </a:r>
          </a:p>
          <a:p>
            <a:pPr defTabSz="457200">
              <a:lnSpc>
                <a:spcPct val="100000"/>
              </a:lnSpc>
              <a:spcBef>
                <a:spcPts val="1200"/>
              </a:spcBef>
              <a:defRPr sz="2400">
                <a:latin typeface="Thonburi"/>
                <a:ea typeface="Thonburi"/>
                <a:cs typeface="Thonburi"/>
                <a:sym typeface="Thonburi"/>
              </a:defRPr>
            </a:pPr>
          </a:p>
          <a:p>
            <a:pPr defTabSz="457200">
              <a:lnSpc>
                <a:spcPct val="100000"/>
              </a:lnSpc>
              <a:spcBef>
                <a:spcPts val="1200"/>
              </a:spcBef>
              <a:defRPr sz="2400">
                <a:latin typeface="Thonburi"/>
                <a:ea typeface="Thonburi"/>
                <a:cs typeface="Thonburi"/>
                <a:sym typeface="Thonburi"/>
              </a:defRPr>
            </a:pPr>
          </a:p>
          <a:p>
            <a:pPr defTabSz="457200">
              <a:lnSpc>
                <a:spcPct val="100000"/>
              </a:lnSpc>
              <a:spcBef>
                <a:spcPts val="1200"/>
              </a:spcBef>
              <a:defRPr sz="2400">
                <a:latin typeface="Thonburi"/>
                <a:ea typeface="Thonburi"/>
                <a:cs typeface="Thonburi"/>
                <a:sym typeface="Thonburi"/>
              </a:defRPr>
            </a:pPr>
            <a:r>
              <a:t>Nobelpreisträger Jeffrey Hinton: "ich verstehe immer zuerst die Intuition und später dann vielleicht die Mathematik!"</a:t>
            </a:r>
          </a:p>
          <a:p>
            <a:pPr defTabSz="457200">
              <a:lnSpc>
                <a:spcPct val="100000"/>
              </a:lnSpc>
              <a:spcBef>
                <a:spcPts val="1200"/>
              </a:spcBef>
              <a:defRPr sz="2400">
                <a:latin typeface="Thonburi"/>
                <a:ea typeface="Thonburi"/>
                <a:cs typeface="Thonburi"/>
                <a:sym typeface="Thonburi"/>
              </a:defRPr>
            </a:pPr>
          </a:p>
          <a:p>
            <a:pPr defTabSz="457200">
              <a:lnSpc>
                <a:spcPct val="100000"/>
              </a:lnSpc>
              <a:spcBef>
                <a:spcPts val="1200"/>
              </a:spcBef>
              <a:defRPr sz="2400">
                <a:latin typeface="Thonburi"/>
                <a:ea typeface="Thonburi"/>
                <a:cs typeface="Thonburi"/>
                <a:sym typeface="Thonburi"/>
              </a:defRPr>
            </a:pPr>
            <a:r>
              <a:t>Mathematik soll uns ein </a:t>
            </a:r>
            <a:r>
              <a:rPr b="1"/>
              <a:t>nützliches Tool</a:t>
            </a:r>
            <a:r>
              <a:t> sein um die Konzepte und die Intuition zu vereinheitlichen </a:t>
            </a:r>
            <a:r>
              <a:rPr b="1"/>
              <a:t>kompakt</a:t>
            </a:r>
            <a:r>
              <a:t> zu schreiben.</a:t>
            </a:r>
          </a:p>
          <a:p>
            <a:pPr defTabSz="457200">
              <a:lnSpc>
                <a:spcPct val="100000"/>
              </a:lnSpc>
              <a:spcBef>
                <a:spcPts val="1200"/>
              </a:spcBef>
              <a:defRPr sz="2400">
                <a:latin typeface="Thonburi"/>
                <a:ea typeface="Thonburi"/>
                <a:cs typeface="Thonburi"/>
                <a:sym typeface="Thonburi"/>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13" name="Unterschiede zu anderen Lernverfahren"/>
          <p:cNvSpPr txBox="1"/>
          <p:nvPr>
            <p:ph type="subTitle" sz="quarter" idx="1"/>
          </p:nvPr>
        </p:nvSpPr>
        <p:spPr>
          <a:xfrm>
            <a:off x="462433" y="502636"/>
            <a:ext cx="21971001" cy="1001212"/>
          </a:xfrm>
          <a:prstGeom prst="rect">
            <a:avLst/>
          </a:prstGeom>
        </p:spPr>
        <p:txBody>
          <a:bodyPr/>
          <a:lstStyle/>
          <a:p>
            <a:pPr/>
            <a:r>
              <a:t>Unterschiede zu anderen Lernverfahren</a:t>
            </a:r>
          </a:p>
        </p:txBody>
      </p:sp>
      <p:sp>
        <p:nvSpPr>
          <p:cNvPr id="314" name="Supervised Learning: Lernen mit gelabelten Beispiel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200"/>
              </a:spcBef>
              <a:defRPr sz="3600">
                <a:latin typeface="Times Roman"/>
                <a:ea typeface="Times Roman"/>
                <a:cs typeface="Times Roman"/>
                <a:sym typeface="Times Roman"/>
              </a:defRPr>
            </a:pPr>
            <a:r>
              <a:rPr b="1"/>
              <a:t>Supervised Learning</a:t>
            </a:r>
            <a:r>
              <a:t>: Lernen mit gelabelten Beispielen</a:t>
            </a:r>
          </a:p>
          <a:p>
            <a:pPr defTabSz="457200">
              <a:lnSpc>
                <a:spcPct val="100000"/>
              </a:lnSpc>
              <a:spcBef>
                <a:spcPts val="1200"/>
              </a:spcBef>
              <a:defRPr sz="3600">
                <a:latin typeface="Times Roman"/>
                <a:ea typeface="Times Roman"/>
                <a:cs typeface="Times Roman"/>
                <a:sym typeface="Times Roman"/>
              </a:defRPr>
            </a:pPr>
            <a:r>
              <a:rPr b="1"/>
              <a:t>Unsupervised Learning</a:t>
            </a:r>
            <a:r>
              <a:t>: Mustererkennung ohne Labels</a:t>
            </a:r>
          </a:p>
          <a:p>
            <a:pPr defTabSz="457200">
              <a:lnSpc>
                <a:spcPct val="100000"/>
              </a:lnSpc>
              <a:spcBef>
                <a:spcPts val="1200"/>
              </a:spcBef>
              <a:defRPr b="1" sz="3600">
                <a:latin typeface="Times Roman"/>
                <a:ea typeface="Times Roman"/>
                <a:cs typeface="Times Roman"/>
                <a:sym typeface="Times Roman"/>
              </a:defRPr>
            </a:pPr>
            <a:r>
              <a:t>Reinforcement Learning</a:t>
            </a:r>
            <a:r>
              <a:rPr b="0"/>
              <a:t>:</a:t>
            </a:r>
            <a:endParaRPr b="0"/>
          </a:p>
          <a:p>
            <a:pPr marL="457200" indent="-317500" defTabSz="457200">
              <a:lnSpc>
                <a:spcPct val="100000"/>
              </a:lnSpc>
              <a:spcBef>
                <a:spcPts val="1200"/>
              </a:spcBef>
              <a:buSzPct val="123000"/>
              <a:buFont typeface="Times Roman"/>
              <a:buChar char="•"/>
              <a:defRPr sz="3600">
                <a:latin typeface="Times Roman"/>
                <a:ea typeface="Times Roman"/>
                <a:cs typeface="Times Roman"/>
                <a:sym typeface="Times Roman"/>
              </a:defRPr>
            </a:pPr>
            <a:r>
              <a:t>nicht immer direkter Lehrer vorhanden</a:t>
            </a:r>
          </a:p>
          <a:p>
            <a:pPr marL="457200" indent="-317500" defTabSz="457200">
              <a:lnSpc>
                <a:spcPct val="100000"/>
              </a:lnSpc>
              <a:spcBef>
                <a:spcPts val="1200"/>
              </a:spcBef>
              <a:buSzPct val="123000"/>
              <a:buFont typeface="Times Roman"/>
              <a:buChar char="•"/>
              <a:defRPr sz="3600">
                <a:latin typeface="Times Roman"/>
                <a:ea typeface="Times Roman"/>
                <a:cs typeface="Times Roman"/>
                <a:sym typeface="Times Roman"/>
              </a:defRPr>
            </a:pPr>
            <a:r>
              <a:t>Lernen durch eigenes Handeln</a:t>
            </a:r>
          </a:p>
          <a:p>
            <a:pPr marL="457200" indent="-317500" defTabSz="457200">
              <a:lnSpc>
                <a:spcPct val="100000"/>
              </a:lnSpc>
              <a:spcBef>
                <a:spcPts val="1200"/>
              </a:spcBef>
              <a:buSzPct val="123000"/>
              <a:buFont typeface="Times Roman"/>
              <a:buChar char="•"/>
              <a:defRPr sz="3600">
                <a:latin typeface="Times Roman"/>
                <a:ea typeface="Times Roman"/>
                <a:cs typeface="Times Roman"/>
                <a:sym typeface="Times Roman"/>
              </a:defRPr>
            </a:pPr>
            <a:r>
              <a:t>Belohnung statt Fehlerlabel</a:t>
            </a:r>
          </a:p>
          <a:p>
            <a:pPr marL="457200" indent="-317500" defTabSz="457200">
              <a:lnSpc>
                <a:spcPct val="100000"/>
              </a:lnSpc>
              <a:spcBef>
                <a:spcPts val="1200"/>
              </a:spcBef>
              <a:buSzPct val="123000"/>
              <a:buFont typeface="Times Roman"/>
              <a:buChar char="•"/>
              <a:tabLst>
                <a:tab pos="139700" algn="l"/>
                <a:tab pos="457200" algn="l"/>
              </a:tabLst>
              <a:defRPr sz="3600">
                <a:latin typeface="Times Roman"/>
                <a:ea typeface="Times Roman"/>
                <a:cs typeface="Times Roman"/>
                <a:sym typeface="Times Roman"/>
              </a:defRPr>
            </a:pPr>
            <a:r>
              <a:t>oft unendliche neue 'eigene' Daten durch Exploration</a:t>
            </a:r>
          </a:p>
          <a:p>
            <a:pPr marL="457200" indent="-457200" defTabSz="457200">
              <a:lnSpc>
                <a:spcPct val="100000"/>
              </a:lnSpc>
              <a:spcBef>
                <a:spcPts val="1200"/>
              </a:spcBef>
              <a:tabLst>
                <a:tab pos="139700" algn="l"/>
                <a:tab pos="457200" algn="l"/>
              </a:tabLst>
              <a:defRPr sz="3600">
                <a:latin typeface="Times Roman"/>
                <a:ea typeface="Times Roman"/>
                <a:cs typeface="Times Roman"/>
                <a:sym typeface="Times Roman"/>
              </a:defRPr>
            </a:pPr>
          </a:p>
          <a:p>
            <a:pPr marL="457200" indent="-457200" defTabSz="457200">
              <a:lnSpc>
                <a:spcPct val="100000"/>
              </a:lnSpc>
              <a:spcBef>
                <a:spcPts val="1200"/>
              </a:spcBef>
              <a:tabLst>
                <a:tab pos="139700" algn="l"/>
                <a:tab pos="457200" algn="l"/>
              </a:tabLst>
              <a:defRPr sz="3600">
                <a:latin typeface="Times Roman"/>
                <a:ea typeface="Times Roman"/>
                <a:cs typeface="Times Roman"/>
                <a:sym typeface="Times Roman"/>
              </a:defRPr>
            </a:pPr>
          </a:p>
          <a:p>
            <a:pPr marL="457200" indent="-457200" defTabSz="457200">
              <a:lnSpc>
                <a:spcPct val="100000"/>
              </a:lnSpc>
              <a:spcBef>
                <a:spcPts val="1200"/>
              </a:spcBef>
              <a:tabLst>
                <a:tab pos="139700" algn="l"/>
                <a:tab pos="457200" algn="l"/>
              </a:tabLst>
              <a:defRPr sz="3600">
                <a:latin typeface="Times Roman"/>
                <a:ea typeface="Times Roman"/>
                <a:cs typeface="Times Roman"/>
                <a:sym typeface="Times Roman"/>
              </a:defRPr>
            </a:pPr>
            <a:r>
              <a:t>💡 alle bisher gelernten Lernverfahren und Techniken lassen sich aber an bestimmten Stellen in RL verwenden.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17" name="Reinforcement Learning"/>
          <p:cNvSpPr txBox="1"/>
          <p:nvPr>
            <p:ph type="subTitle" sz="quarter" idx="1"/>
          </p:nvPr>
        </p:nvSpPr>
        <p:spPr>
          <a:xfrm>
            <a:off x="462433" y="502636"/>
            <a:ext cx="21971001" cy="1001212"/>
          </a:xfrm>
          <a:prstGeom prst="rect">
            <a:avLst/>
          </a:prstGeom>
        </p:spPr>
        <p:txBody>
          <a:bodyPr/>
          <a:lstStyle/>
          <a:p>
            <a:pPr/>
            <a:r>
              <a:t>Reinforcement Learning</a:t>
            </a:r>
          </a:p>
        </p:txBody>
      </p:sp>
      <p:sp>
        <p:nvSpPr>
          <p:cNvPr id="318" name="💡 Idee als Pseudocod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3100">
                <a:latin typeface="Times Roman"/>
                <a:ea typeface="Times Roman"/>
                <a:cs typeface="Times Roman"/>
                <a:sym typeface="Times Roman"/>
              </a:defRPr>
            </a:pPr>
            <a:r>
              <a:t>💡 Idee als Pseudocode</a:t>
            </a:r>
          </a:p>
          <a:p>
            <a:pPr defTabSz="457200">
              <a:lnSpc>
                <a:spcPct val="100000"/>
              </a:lnSpc>
              <a:spcBef>
                <a:spcPts val="1200"/>
              </a:spcBef>
              <a:defRPr sz="4600">
                <a:latin typeface="Times Roman"/>
                <a:ea typeface="Times Roman"/>
                <a:cs typeface="Times Roman"/>
                <a:sym typeface="Times Roman"/>
              </a:defRPr>
            </a:pPr>
          </a:p>
          <a:p>
            <a:pPr defTabSz="457200">
              <a:lnSpc>
                <a:spcPct val="100000"/>
              </a:lnSpc>
              <a:spcBef>
                <a:spcPts val="1200"/>
              </a:spcBef>
              <a:defRPr sz="4600">
                <a:latin typeface="Times Roman"/>
                <a:ea typeface="Times Roman"/>
                <a:cs typeface="Times Roman"/>
                <a:sym typeface="Times Roman"/>
              </a:defRPr>
            </a:pPr>
            <a:r>
              <a:t>solange nicht abgeschlossen:</a:t>
            </a:r>
          </a:p>
          <a:p>
            <a:pPr defTabSz="457200">
              <a:lnSpc>
                <a:spcPct val="100000"/>
              </a:lnSpc>
              <a:spcBef>
                <a:spcPts val="1200"/>
              </a:spcBef>
              <a:defRPr sz="4600">
                <a:latin typeface="Times Roman"/>
                <a:ea typeface="Times Roman"/>
                <a:cs typeface="Times Roman"/>
                <a:sym typeface="Times Roman"/>
              </a:defRPr>
            </a:pPr>
            <a:r>
              <a:t>    beobachte Zustand </a:t>
            </a:r>
            <a:r>
              <a:rPr b="1"/>
              <a:t>s</a:t>
            </a:r>
          </a:p>
          <a:p>
            <a:pPr defTabSz="457200">
              <a:lnSpc>
                <a:spcPct val="100000"/>
              </a:lnSpc>
              <a:spcBef>
                <a:spcPts val="1200"/>
              </a:spcBef>
              <a:defRPr sz="4600">
                <a:latin typeface="Times Roman"/>
                <a:ea typeface="Times Roman"/>
                <a:cs typeface="Times Roman"/>
                <a:sym typeface="Times Roman"/>
              </a:defRPr>
            </a:pPr>
            <a:r>
              <a:t>    wähle Aktion </a:t>
            </a:r>
            <a:r>
              <a:rPr b="1"/>
              <a:t>a</a:t>
            </a:r>
            <a:r>
              <a:t> gemäß Policy π(s)</a:t>
            </a:r>
          </a:p>
          <a:p>
            <a:pPr defTabSz="457200">
              <a:lnSpc>
                <a:spcPct val="100000"/>
              </a:lnSpc>
              <a:spcBef>
                <a:spcPts val="1200"/>
              </a:spcBef>
              <a:defRPr sz="4600">
                <a:latin typeface="Times Roman"/>
                <a:ea typeface="Times Roman"/>
                <a:cs typeface="Times Roman"/>
                <a:sym typeface="Times Roman"/>
              </a:defRPr>
            </a:pPr>
            <a:r>
              <a:t>    führe Aktion a aus</a:t>
            </a:r>
          </a:p>
          <a:p>
            <a:pPr defTabSz="457200">
              <a:lnSpc>
                <a:spcPct val="100000"/>
              </a:lnSpc>
              <a:spcBef>
                <a:spcPts val="1200"/>
              </a:spcBef>
              <a:defRPr sz="4600">
                <a:latin typeface="Times Roman"/>
                <a:ea typeface="Times Roman"/>
                <a:cs typeface="Times Roman"/>
                <a:sym typeface="Times Roman"/>
              </a:defRPr>
            </a:pPr>
            <a:r>
              <a:t>    beobachte neue Belohnung </a:t>
            </a:r>
            <a:r>
              <a:rPr b="1" u="sng"/>
              <a:t>r</a:t>
            </a:r>
            <a:r>
              <a:t> und neuen Zustand </a:t>
            </a:r>
            <a:r>
              <a:rPr b="1" u="sng"/>
              <a:t>s'</a:t>
            </a:r>
          </a:p>
          <a:p>
            <a:pPr defTabSz="457200">
              <a:lnSpc>
                <a:spcPct val="100000"/>
              </a:lnSpc>
              <a:spcBef>
                <a:spcPts val="1200"/>
              </a:spcBef>
              <a:defRPr sz="4600">
                <a:latin typeface="Times Roman"/>
                <a:ea typeface="Times Roman"/>
                <a:cs typeface="Times Roman"/>
                <a:sym typeface="Times Roman"/>
              </a:defRPr>
            </a:pPr>
            <a:r>
              <a:t>    aktualisiere Policy π oder Value-Funktion basierend auf (s, a, r, 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21" name="Reinforcement Learning"/>
          <p:cNvSpPr txBox="1"/>
          <p:nvPr>
            <p:ph type="subTitle" sz="quarter" idx="1"/>
          </p:nvPr>
        </p:nvSpPr>
        <p:spPr>
          <a:xfrm>
            <a:off x="462433" y="502636"/>
            <a:ext cx="21971001" cy="1001212"/>
          </a:xfrm>
          <a:prstGeom prst="rect">
            <a:avLst/>
          </a:prstGeom>
        </p:spPr>
        <p:txBody>
          <a:bodyPr/>
          <a:lstStyle/>
          <a:p>
            <a:pPr/>
            <a:r>
              <a:t>Reinforcement Learning</a:t>
            </a:r>
          </a:p>
        </p:txBody>
      </p:sp>
      <p:sp>
        <p:nvSpPr>
          <p:cNvPr id="322" name="Idee Implementierung Pseudo Cod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16052">
              <a:lnSpc>
                <a:spcPct val="100000"/>
              </a:lnSpc>
              <a:spcBef>
                <a:spcPts val="1000"/>
              </a:spcBef>
              <a:defRPr b="1" sz="4186">
                <a:latin typeface="Times Roman"/>
                <a:ea typeface="Times Roman"/>
                <a:cs typeface="Times Roman"/>
                <a:sym typeface="Times Roman"/>
              </a:defRPr>
            </a:pPr>
            <a:r>
              <a:t>Idee Implementierung Pseudo Code</a:t>
            </a:r>
          </a:p>
          <a:p>
            <a:pPr defTabSz="416052">
              <a:lnSpc>
                <a:spcPct val="100000"/>
              </a:lnSpc>
              <a:spcBef>
                <a:spcPts val="1000"/>
              </a:spcBef>
              <a:defRPr b="1" sz="4186">
                <a:latin typeface="Times Roman"/>
                <a:ea typeface="Times Roman"/>
                <a:cs typeface="Times Roman"/>
                <a:sym typeface="Times Roman"/>
              </a:defRPr>
            </a:pPr>
          </a:p>
          <a:p>
            <a:pPr defTabSz="416052">
              <a:lnSpc>
                <a:spcPct val="100000"/>
              </a:lnSpc>
              <a:spcBef>
                <a:spcPts val="0"/>
              </a:spcBef>
              <a:defRPr sz="3640">
                <a:solidFill>
                  <a:srgbClr val="080808"/>
                </a:solidFill>
                <a:latin typeface="Courier"/>
                <a:ea typeface="Courier"/>
                <a:cs typeface="Courier"/>
                <a:sym typeface="Courier"/>
              </a:defRPr>
            </a:pPr>
            <a:r>
              <a:t>environment = load(…)</a:t>
            </a:r>
          </a:p>
          <a:p>
            <a:pPr defTabSz="416052">
              <a:lnSpc>
                <a:spcPct val="100000"/>
              </a:lnSpc>
              <a:spcBef>
                <a:spcPts val="1000"/>
              </a:spcBef>
              <a:defRPr sz="4186">
                <a:latin typeface="Times Roman"/>
                <a:ea typeface="Times Roman"/>
                <a:cs typeface="Times Roman"/>
                <a:sym typeface="Times Roman"/>
              </a:defRPr>
            </a:pPr>
            <a:r>
              <a:t>agent = init(environment)</a:t>
            </a:r>
          </a:p>
          <a:p>
            <a:pPr defTabSz="416052">
              <a:lnSpc>
                <a:spcPct val="100000"/>
              </a:lnSpc>
              <a:spcBef>
                <a:spcPts val="0"/>
              </a:spcBef>
              <a:defRPr sz="3640">
                <a:solidFill>
                  <a:srgbClr val="0033B3"/>
                </a:solidFill>
                <a:latin typeface="Courier"/>
                <a:ea typeface="Courier"/>
                <a:cs typeface="Courier"/>
                <a:sym typeface="Courier"/>
              </a:defRPr>
            </a:pPr>
            <a:r>
              <a:t>while not is_game_over()</a:t>
            </a:r>
            <a:r>
              <a:rPr>
                <a:solidFill>
                  <a:srgbClr val="080808"/>
                </a:solidFill>
              </a:rPr>
              <a:t>:</a:t>
            </a:r>
            <a:endParaRPr>
              <a:solidFill>
                <a:srgbClr val="080808"/>
              </a:solidFill>
            </a:endParaRPr>
          </a:p>
          <a:p>
            <a:pPr defTabSz="416052">
              <a:lnSpc>
                <a:spcPct val="100000"/>
              </a:lnSpc>
              <a:spcBef>
                <a:spcPts val="0"/>
              </a:spcBef>
              <a:defRPr sz="3640">
                <a:solidFill>
                  <a:srgbClr val="080808"/>
                </a:solidFill>
                <a:latin typeface="Courier"/>
                <a:ea typeface="Courier"/>
                <a:cs typeface="Courier"/>
                <a:sym typeface="Courier"/>
              </a:defRPr>
            </a:pPr>
            <a:r>
              <a:t>	</a:t>
            </a:r>
            <a:r>
              <a:rPr b="1"/>
              <a:t>state </a:t>
            </a:r>
            <a:r>
              <a:t>= environment.get_state()</a:t>
            </a:r>
          </a:p>
          <a:p>
            <a:pPr defTabSz="416052">
              <a:lnSpc>
                <a:spcPct val="100000"/>
              </a:lnSpc>
              <a:spcBef>
                <a:spcPts val="0"/>
              </a:spcBef>
              <a:defRPr sz="3640">
                <a:solidFill>
                  <a:srgbClr val="080808"/>
                </a:solidFill>
                <a:latin typeface="Courier"/>
                <a:ea typeface="Courier"/>
                <a:cs typeface="Courier"/>
                <a:sym typeface="Courier"/>
              </a:defRPr>
            </a:pPr>
            <a:r>
              <a:t>	</a:t>
            </a:r>
            <a:r>
              <a:rPr b="1"/>
              <a:t>action</a:t>
            </a:r>
            <a:r>
              <a:t> = agent.choose_action(state) # via policy</a:t>
            </a:r>
          </a:p>
          <a:p>
            <a:pPr defTabSz="416052">
              <a:lnSpc>
                <a:spcPct val="100000"/>
              </a:lnSpc>
              <a:spcBef>
                <a:spcPts val="0"/>
              </a:spcBef>
              <a:defRPr sz="3640">
                <a:solidFill>
                  <a:srgbClr val="080808"/>
                </a:solidFill>
                <a:latin typeface="Courier"/>
                <a:ea typeface="Courier"/>
                <a:cs typeface="Courier"/>
                <a:sym typeface="Courier"/>
              </a:defRPr>
            </a:pPr>
            <a:r>
              <a:t>	</a:t>
            </a:r>
            <a:r>
              <a:rPr b="1"/>
              <a:t>reward, next_state</a:t>
            </a:r>
            <a:r>
              <a:t> = environment.step(action)</a:t>
            </a:r>
          </a:p>
          <a:p>
            <a:pPr defTabSz="416052">
              <a:lnSpc>
                <a:spcPct val="100000"/>
              </a:lnSpc>
              <a:spcBef>
                <a:spcPts val="0"/>
              </a:spcBef>
              <a:defRPr sz="3640">
                <a:solidFill>
                  <a:srgbClr val="080808"/>
                </a:solidFill>
                <a:latin typeface="Courier"/>
                <a:ea typeface="Courier"/>
                <a:cs typeface="Courier"/>
                <a:sym typeface="Courier"/>
              </a:defRPr>
            </a:pPr>
            <a:r>
              <a:t>	agent.</a:t>
            </a:r>
            <a:r>
              <a:rPr b="1"/>
              <a:t>update_policy</a:t>
            </a:r>
            <a:r>
              <a:t>(state, action, reward, next_state)</a:t>
            </a: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p>
          <a:p>
            <a:pPr defTabSz="416052">
              <a:lnSpc>
                <a:spcPct val="100000"/>
              </a:lnSpc>
              <a:spcBef>
                <a:spcPts val="0"/>
              </a:spcBef>
              <a:defRPr sz="3640">
                <a:solidFill>
                  <a:srgbClr val="080808"/>
                </a:solidFill>
                <a:latin typeface="Courier"/>
                <a:ea typeface="Courier"/>
                <a:cs typeface="Courier"/>
                <a:sym typeface="Courier"/>
              </a:defRPr>
            </a:pPr>
            <a:r>
              <a:t>hat erst mal nichts mit Deep Learning zu tun, aber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25" name="Pause"/>
          <p:cNvSpPr txBox="1"/>
          <p:nvPr>
            <p:ph type="subTitle" sz="quarter" idx="1"/>
          </p:nvPr>
        </p:nvSpPr>
        <p:spPr>
          <a:xfrm>
            <a:off x="462433" y="502636"/>
            <a:ext cx="21971001" cy="1001212"/>
          </a:xfrm>
          <a:prstGeom prst="rect">
            <a:avLst/>
          </a:prstGeom>
        </p:spPr>
        <p:txBody>
          <a:bodyPr/>
          <a:lstStyle/>
          <a:p>
            <a:pPr/>
            <a:r>
              <a:t>Pause</a:t>
            </a:r>
          </a:p>
        </p:txBody>
      </p:sp>
      <p:sp>
        <p:nvSpPr>
          <p:cNvPr id="326" name="Rectangle"/>
          <p:cNvSpPr txBox="1"/>
          <p:nvPr/>
        </p:nvSpPr>
        <p:spPr>
          <a:xfrm>
            <a:off x="1206499" y="1918625"/>
            <a:ext cx="21971002" cy="10652417"/>
          </a:xfrm>
          <a:prstGeom prst="rect">
            <a:avLst/>
          </a:prstGeom>
          <a:ln w="12700">
            <a:miter lim="400000"/>
          </a:ln>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29" name="Aufgaben"/>
          <p:cNvSpPr txBox="1"/>
          <p:nvPr>
            <p:ph type="subTitle" sz="quarter" idx="1"/>
          </p:nvPr>
        </p:nvSpPr>
        <p:spPr>
          <a:xfrm>
            <a:off x="462433" y="502636"/>
            <a:ext cx="21971001" cy="1001212"/>
          </a:xfrm>
          <a:prstGeom prst="rect">
            <a:avLst/>
          </a:prstGeom>
        </p:spPr>
        <p:txBody>
          <a:bodyPr/>
          <a:lstStyle/>
          <a:p>
            <a:pPr/>
            <a:r>
              <a:t>Aufgaben</a:t>
            </a:r>
          </a:p>
        </p:txBody>
      </p:sp>
      <p:sp>
        <p:nvSpPr>
          <p:cNvPr id="330" name="Rectangle"/>
          <p:cNvSpPr txBox="1"/>
          <p:nvPr/>
        </p:nvSpPr>
        <p:spPr>
          <a:xfrm>
            <a:off x="1206499" y="1918625"/>
            <a:ext cx="21971002" cy="10652417"/>
          </a:xfrm>
          <a:prstGeom prst="rect">
            <a:avLst/>
          </a:prstGeom>
          <a:ln w="12700">
            <a:miter lim="400000"/>
          </a:ln>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33" name="Kleine Geschichte"/>
          <p:cNvSpPr txBox="1"/>
          <p:nvPr>
            <p:ph type="subTitle" sz="quarter" idx="1"/>
          </p:nvPr>
        </p:nvSpPr>
        <p:spPr>
          <a:xfrm>
            <a:off x="462433" y="502636"/>
            <a:ext cx="21971001" cy="1001212"/>
          </a:xfrm>
          <a:prstGeom prst="rect">
            <a:avLst/>
          </a:prstGeom>
        </p:spPr>
        <p:txBody>
          <a:bodyPr/>
          <a:lstStyle/>
          <a:p>
            <a:pPr/>
            <a:r>
              <a:t>Kleine Geschichte</a:t>
            </a:r>
          </a:p>
        </p:txBody>
      </p:sp>
      <p:sp>
        <p:nvSpPr>
          <p:cNvPr id="334" name="Rectangle"/>
          <p:cNvSpPr txBox="1"/>
          <p:nvPr/>
        </p:nvSpPr>
        <p:spPr>
          <a:xfrm>
            <a:off x="1206499" y="1918625"/>
            <a:ext cx="21971002" cy="10652417"/>
          </a:xfrm>
          <a:prstGeom prst="rect">
            <a:avLst/>
          </a:prstGeom>
          <a:ln w="12700">
            <a:miter lim="400000"/>
          </a:ln>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p>
            <a:pPr defTabSz="751205">
              <a:defRPr sz="3276"/>
            </a:pPr>
            <a:r>
              <a:t>Reinforcement Learning Kurs    -   </a:t>
            </a:r>
            <a:r>
              <a:rPr b="0"/>
              <a:t>Tag 1</a:t>
            </a:r>
            <a:r>
              <a:t>                                                         Alfatraining 2025-05  Dozent: Karsten Flügge</a:t>
            </a:r>
          </a:p>
        </p:txBody>
      </p:sp>
      <p:sp>
        <p:nvSpPr>
          <p:cNvPr id="184" name="Kleine Geschichte"/>
          <p:cNvSpPr txBox="1"/>
          <p:nvPr>
            <p:ph type="subTitle" sz="quarter" idx="1"/>
          </p:nvPr>
        </p:nvSpPr>
        <p:spPr>
          <a:xfrm>
            <a:off x="462433" y="502636"/>
            <a:ext cx="21971001" cy="1001212"/>
          </a:xfrm>
          <a:prstGeom prst="rect">
            <a:avLst/>
          </a:prstGeom>
        </p:spPr>
        <p:txBody>
          <a:bodyPr/>
          <a:lstStyle/>
          <a:p>
            <a:pPr/>
            <a:r>
              <a:t>Kleine Geschichte</a:t>
            </a:r>
          </a:p>
        </p:txBody>
      </p:sp>
      <p:sp>
        <p:nvSpPr>
          <p:cNvPr id="185" name="1960 trucks vs cars…"/>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r>
              <a:t>1960 trucks vs cars</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1980 AI Winter (ging nicht recht weiter mit Theorie)</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2012 AlexNet (8 Schichten tiefes Netz für </a:t>
            </a:r>
            <a:r>
              <a:rPr u="sng"/>
              <a:t>Bilderkennung</a:t>
            </a:r>
            <a:r>
              <a:t>)</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Was brachte den </a:t>
            </a:r>
            <a:r>
              <a:rPr u="sng"/>
              <a:t>Durchbruch</a:t>
            </a:r>
            <a:r>
              <a:t>: </a:t>
            </a:r>
          </a:p>
          <a:p>
            <a:pPr lvl="1" defTabSz="457200">
              <a:lnSpc>
                <a:spcPct val="100000"/>
              </a:lnSpc>
              <a:spcBef>
                <a:spcPts val="0"/>
              </a:spcBef>
              <a:defRPr b="1" sz="3700">
                <a:solidFill>
                  <a:srgbClr val="080808"/>
                </a:solidFill>
                <a:latin typeface="Courier"/>
                <a:ea typeface="Courier"/>
                <a:cs typeface="Courier"/>
                <a:sym typeface="Courier"/>
              </a:defRPr>
            </a:pPr>
            <a:r>
              <a:t>mehr Rechenpower mit GPUs</a:t>
            </a:r>
          </a:p>
          <a:p>
            <a:pPr lvl="1" defTabSz="457200">
              <a:lnSpc>
                <a:spcPct val="100000"/>
              </a:lnSpc>
              <a:spcBef>
                <a:spcPts val="0"/>
              </a:spcBef>
              <a:defRPr b="1" sz="3700">
                <a:solidFill>
                  <a:srgbClr val="080808"/>
                </a:solidFill>
                <a:latin typeface="Courier"/>
                <a:ea typeface="Courier"/>
                <a:cs typeface="Courier"/>
                <a:sym typeface="Courier"/>
              </a:defRPr>
            </a:pPr>
            <a:r>
              <a:t>Theoretische / Praktische Lösungen von vorigen Problemen:</a:t>
            </a:r>
          </a:p>
          <a:p>
            <a:pPr lvl="1" defTabSz="457200">
              <a:lnSpc>
                <a:spcPct val="100000"/>
              </a:lnSpc>
              <a:spcBef>
                <a:spcPts val="0"/>
              </a:spcBef>
              <a:defRPr b="1" sz="3700">
                <a:solidFill>
                  <a:srgbClr val="080808"/>
                </a:solidFill>
                <a:latin typeface="Courier"/>
                <a:ea typeface="Courier"/>
                <a:cs typeface="Courier"/>
                <a:sym typeface="Courier"/>
              </a:defRPr>
            </a:pPr>
            <a:r>
              <a:t> Exploding / Vanishing Gradient </a:t>
            </a:r>
          </a:p>
          <a:p>
            <a:pPr lvl="1" defTabSz="457200">
              <a:lnSpc>
                <a:spcPct val="100000"/>
              </a:lnSpc>
              <a:spcBef>
                <a:spcPts val="0"/>
              </a:spcBef>
              <a:defRPr b="1" sz="3700">
                <a:solidFill>
                  <a:srgbClr val="080808"/>
                </a:solidFill>
                <a:latin typeface="Courier"/>
                <a:ea typeface="Courier"/>
                <a:cs typeface="Courier"/>
                <a:sym typeface="Courier"/>
              </a:defRPr>
            </a:pPr>
            <a:r>
              <a:t> Over / Underfitting</a:t>
            </a:r>
          </a:p>
          <a:p>
            <a:pPr lvl="1" defTabSz="457200">
              <a:lnSpc>
                <a:spcPct val="100000"/>
              </a:lnSpc>
              <a:spcBef>
                <a:spcPts val="0"/>
              </a:spcBef>
              <a:defRPr b="1" sz="3700">
                <a:solidFill>
                  <a:srgbClr val="080808"/>
                </a:solidFill>
                <a:latin typeface="Courier"/>
                <a:ea typeface="Courier"/>
                <a:cs typeface="Courier"/>
                <a:sym typeface="Courier"/>
              </a:defRPr>
            </a:pPr>
            <a:r>
              <a:t>Reinforcement Learning (viele Schichten)</a:t>
            </a:r>
          </a:p>
          <a:p>
            <a:pPr lvl="1" defTabSz="457200">
              <a:lnSpc>
                <a:spcPct val="100000"/>
              </a:lnSpc>
              <a:spcBef>
                <a:spcPts val="0"/>
              </a:spcBef>
              <a:defRPr b="1" sz="3700">
                <a:solidFill>
                  <a:srgbClr val="080808"/>
                </a:solidFill>
                <a:latin typeface="Courier"/>
                <a:ea typeface="Courier"/>
                <a:cs typeface="Courier"/>
                <a:sym typeface="Courier"/>
              </a:defRPr>
            </a:pPr>
            <a:r>
              <a:t>  dank dropout, residuals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37"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38" name="SOTA AI:…"/>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r>
              <a:t>SOTA AI:</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LLM Large Language Models</a:t>
            </a:r>
          </a:p>
          <a:p>
            <a:pPr defTabSz="457200">
              <a:lnSpc>
                <a:spcPct val="100000"/>
              </a:lnSpc>
              <a:spcBef>
                <a:spcPts val="0"/>
              </a:spcBef>
              <a:defRPr b="1" sz="3700">
                <a:solidFill>
                  <a:srgbClr val="080808"/>
                </a:solidFill>
                <a:latin typeface="Courier"/>
                <a:ea typeface="Courier"/>
                <a:cs typeface="Courier"/>
                <a:sym typeface="Courier"/>
              </a:defRPr>
            </a:pPr>
            <a:r>
              <a:t>Multimodal Text, Ton &amp; Bild &amp; </a:t>
            </a:r>
            <a:r>
              <a:rPr u="sng"/>
              <a:t>Video</a:t>
            </a:r>
          </a:p>
          <a:p>
            <a:pPr defTabSz="457200">
              <a:lnSpc>
                <a:spcPct val="100000"/>
              </a:lnSpc>
              <a:spcBef>
                <a:spcPts val="0"/>
              </a:spcBef>
              <a:defRPr b="1" sz="3700">
                <a:solidFill>
                  <a:srgbClr val="080808"/>
                </a:solidFill>
                <a:latin typeface="Courier"/>
                <a:ea typeface="Courier"/>
                <a:cs typeface="Courier"/>
                <a:sym typeface="Courier"/>
              </a:defRPr>
            </a:pPr>
            <a:r>
              <a:t>Bild Erzeugung, Erkennung und Beschreibung</a:t>
            </a:r>
          </a:p>
          <a:p>
            <a:pPr defTabSz="457200">
              <a:lnSpc>
                <a:spcPct val="100000"/>
              </a:lnSpc>
              <a:spcBef>
                <a:spcPts val="0"/>
              </a:spcBef>
              <a:defRPr b="1" sz="3700">
                <a:solidFill>
                  <a:srgbClr val="080808"/>
                </a:solidFill>
                <a:latin typeface="Courier"/>
                <a:ea typeface="Courier"/>
                <a:cs typeface="Courier"/>
                <a:sym typeface="Courier"/>
              </a:defRPr>
            </a:pPr>
            <a:r>
              <a:t>Video Erzeugung ( </a:t>
            </a:r>
            <a:r>
              <a:rPr u="sng">
                <a:hlinkClick r:id="rId2" invalidUrl="" action="" tgtFrame="" tooltip="" history="1" highlightClick="0" endSnd="0"/>
              </a:rPr>
              <a:t>https://openai.com/index/sora/</a:t>
            </a:r>
            <a:r>
              <a:t> … )</a:t>
            </a:r>
          </a:p>
          <a:p>
            <a:pPr defTabSz="457200">
              <a:lnSpc>
                <a:spcPct val="100000"/>
              </a:lnSpc>
              <a:spcBef>
                <a:spcPts val="0"/>
              </a:spcBef>
              <a:defRPr b="1" sz="3700">
                <a:solidFill>
                  <a:srgbClr val="080808"/>
                </a:solidFill>
                <a:latin typeface="Courier"/>
                <a:ea typeface="Courier"/>
                <a:cs typeface="Courier"/>
                <a:sym typeface="Courier"/>
              </a:defRPr>
            </a:pPr>
            <a:r>
              <a:t>3D Modell Erzeugung (Gaussian Splatter, schlechte Topographie)</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Kaggle Wettbewerbe</a:t>
            </a:r>
          </a:p>
          <a:p>
            <a:pPr defTabSz="457200">
              <a:lnSpc>
                <a:spcPct val="100000"/>
              </a:lnSpc>
              <a:spcBef>
                <a:spcPts val="0"/>
              </a:spcBef>
              <a:defRPr b="1" sz="3700">
                <a:solidFill>
                  <a:srgbClr val="080808"/>
                </a:solidFill>
                <a:latin typeface="Courier"/>
                <a:ea typeface="Courier"/>
                <a:cs typeface="Courier"/>
                <a:sym typeface="Courier"/>
              </a:defRPr>
            </a:pPr>
            <a:r>
              <a:t>LLM Arena Elo</a:t>
            </a:r>
          </a:p>
          <a:p>
            <a:pPr defTabSz="457200">
              <a:lnSpc>
                <a:spcPct val="100000"/>
              </a:lnSpc>
              <a:spcBef>
                <a:spcPts val="0"/>
              </a:spcBef>
              <a:defRPr b="1" sz="3700">
                <a:solidFill>
                  <a:srgbClr val="080808"/>
                </a:solidFill>
                <a:latin typeface="Courier"/>
                <a:ea typeface="Courier"/>
                <a:cs typeface="Courier"/>
                <a:sym typeface="Courier"/>
              </a:defRPr>
            </a:pPr>
            <a:r>
              <a:t>Small LLMs auf eigenem Rechner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41" name="SOTA RL"/>
          <p:cNvSpPr txBox="1"/>
          <p:nvPr>
            <p:ph type="subTitle" sz="quarter" idx="1"/>
          </p:nvPr>
        </p:nvSpPr>
        <p:spPr>
          <a:xfrm>
            <a:off x="462433" y="502636"/>
            <a:ext cx="21971001" cy="1001212"/>
          </a:xfrm>
          <a:prstGeom prst="rect">
            <a:avLst/>
          </a:prstGeom>
        </p:spPr>
        <p:txBody>
          <a:bodyPr/>
          <a:lstStyle/>
          <a:p>
            <a:pPr/>
            <a:r>
              <a:t>SOTA RL</a:t>
            </a:r>
          </a:p>
        </p:txBody>
      </p:sp>
      <p:sp>
        <p:nvSpPr>
          <p:cNvPr id="342" name="SOTA RL:"/>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0"/>
              </a:spcBef>
              <a:defRPr b="1" sz="3700">
                <a:solidFill>
                  <a:srgbClr val="080808"/>
                </a:solidFill>
                <a:latin typeface="Courier"/>
                <a:ea typeface="Courier"/>
                <a:cs typeface="Courier"/>
                <a:sym typeface="Courier"/>
              </a:defRPr>
            </a:lvl1pPr>
          </a:lstStyle>
          <a:p>
            <a:pPr/>
            <a:r>
              <a:t>SOTA RL: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45"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46" name="Wie gut ist mein Netzwerk?…"/>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r>
              <a:t>Wie gut ist mein Netzwerk?</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Baseline (Richtline)</a:t>
            </a:r>
          </a:p>
          <a:p>
            <a:pPr defTabSz="457200">
              <a:lnSpc>
                <a:spcPct val="100000"/>
              </a:lnSpc>
              <a:spcBef>
                <a:spcPts val="0"/>
              </a:spcBef>
              <a:defRPr b="1" sz="3700">
                <a:solidFill>
                  <a:srgbClr val="080808"/>
                </a:solidFill>
                <a:latin typeface="Courier"/>
                <a:ea typeface="Courier"/>
                <a:cs typeface="Courier"/>
                <a:sym typeface="Courier"/>
              </a:defRPr>
            </a:pPr>
            <a:r>
              <a:t>Minimales Grundmodell, oder SoTA</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49"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50" name="LLM Arena Elo &quot;Blindbewertungen&quot;…"/>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65760">
              <a:lnSpc>
                <a:spcPct val="100000"/>
              </a:lnSpc>
              <a:spcBef>
                <a:spcPts val="0"/>
              </a:spcBef>
              <a:defRPr b="1" sz="2960">
                <a:solidFill>
                  <a:srgbClr val="080808"/>
                </a:solidFill>
                <a:latin typeface="Courier"/>
                <a:ea typeface="Courier"/>
                <a:cs typeface="Courier"/>
                <a:sym typeface="Courier"/>
              </a:defRPr>
            </a:pPr>
            <a:r>
              <a:t>LLM Arena Elo "Blindbewertungen"</a:t>
            </a:r>
          </a:p>
          <a:p>
            <a:pPr defTabSz="365760">
              <a:lnSpc>
                <a:spcPct val="100000"/>
              </a:lnSpc>
              <a:spcBef>
                <a:spcPts val="0"/>
              </a:spcBef>
              <a:defRPr b="1" sz="2960">
                <a:solidFill>
                  <a:srgbClr val="080808"/>
                </a:solidFill>
                <a:latin typeface="Courier"/>
                <a:ea typeface="Courier"/>
                <a:cs typeface="Courier"/>
                <a:sym typeface="Courier"/>
              </a:defRPr>
            </a:pPr>
            <a:r>
              <a:rPr u="sng">
                <a:hlinkClick r:id="rId2" invalidUrl="" action="" tgtFrame="" tooltip="" history="1" highlightClick="0" endSnd="0"/>
              </a:rPr>
              <a:t>https://huggingface.co/spaces/lmsys/chatbot-arena-leaderboard</a:t>
            </a:r>
          </a:p>
          <a:p>
            <a:pPr defTabSz="365760">
              <a:lnSpc>
                <a:spcPct val="100000"/>
              </a:lnSpc>
              <a:spcBef>
                <a:spcPts val="0"/>
              </a:spcBef>
              <a:defRPr b="1" sz="2960">
                <a:solidFill>
                  <a:srgbClr val="080808"/>
                </a:solidFill>
                <a:latin typeface="Courier"/>
                <a:ea typeface="Courier"/>
                <a:cs typeface="Courier"/>
                <a:sym typeface="Courier"/>
              </a:defRPr>
            </a:pPr>
          </a:p>
          <a:p>
            <a:pPr defTabSz="365760">
              <a:lnSpc>
                <a:spcPct val="100000"/>
              </a:lnSpc>
              <a:spcBef>
                <a:spcPts val="0"/>
              </a:spcBef>
              <a:defRPr b="1" sz="2960">
                <a:solidFill>
                  <a:srgbClr val="080808"/>
                </a:solidFill>
                <a:latin typeface="Courier"/>
                <a:ea typeface="Courier"/>
                <a:cs typeface="Courier"/>
                <a:sym typeface="Courier"/>
              </a:defRPr>
            </a:pPr>
          </a:p>
          <a:p>
            <a:pPr defTabSz="365760">
              <a:lnSpc>
                <a:spcPct val="100000"/>
              </a:lnSpc>
              <a:spcBef>
                <a:spcPts val="0"/>
              </a:spcBef>
              <a:defRPr b="1" sz="2960">
                <a:solidFill>
                  <a:srgbClr val="080808"/>
                </a:solidFill>
                <a:latin typeface="Courier"/>
                <a:ea typeface="Courier"/>
                <a:cs typeface="Courier"/>
                <a:sym typeface="Courier"/>
              </a:defRPr>
            </a:pPr>
          </a:p>
          <a:p>
            <a:pPr defTabSz="365760">
              <a:lnSpc>
                <a:spcPct val="100000"/>
              </a:lnSpc>
              <a:spcBef>
                <a:spcPts val="0"/>
              </a:spcBef>
              <a:defRPr b="1" sz="2960">
                <a:solidFill>
                  <a:srgbClr val="080808"/>
                </a:solidFill>
                <a:latin typeface="Courier"/>
                <a:ea typeface="Courier"/>
                <a:cs typeface="Courier"/>
                <a:sym typeface="Courier"/>
              </a:defRPr>
            </a:pPr>
            <a:r>
              <a:t>Small LLMs auf eigenem Rechner</a:t>
            </a:r>
          </a:p>
        </p:txBody>
      </p:sp>
      <p:pic>
        <p:nvPicPr>
          <p:cNvPr id="351" name="pasted-movie.png" descr="pasted-movie.png"/>
          <p:cNvPicPr>
            <a:picLocks noChangeAspect="1"/>
          </p:cNvPicPr>
          <p:nvPr/>
        </p:nvPicPr>
        <p:blipFill>
          <a:blip r:embed="rId3">
            <a:extLst/>
          </a:blip>
          <a:stretch>
            <a:fillRect/>
          </a:stretch>
        </p:blipFill>
        <p:spPr>
          <a:xfrm>
            <a:off x="1206499" y="1918625"/>
            <a:ext cx="20497801" cy="82296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54"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55" name="Objektive Tests: SAT Scholastic Assessment Test / Advanced Placement (AP) / Abitur"/>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29768">
              <a:lnSpc>
                <a:spcPct val="100000"/>
              </a:lnSpc>
              <a:spcBef>
                <a:spcPts val="0"/>
              </a:spcBef>
              <a:defRPr b="1" sz="3478">
                <a:solidFill>
                  <a:srgbClr val="080808"/>
                </a:solidFill>
                <a:latin typeface="Courier"/>
                <a:ea typeface="Courier"/>
                <a:cs typeface="Courier"/>
                <a:sym typeface="Courier"/>
              </a:defRPr>
            </a:pPr>
          </a:p>
          <a:p>
            <a:pPr defTabSz="429768">
              <a:lnSpc>
                <a:spcPct val="100000"/>
              </a:lnSpc>
              <a:spcBef>
                <a:spcPts val="0"/>
              </a:spcBef>
              <a:defRPr b="1" sz="3478">
                <a:solidFill>
                  <a:srgbClr val="080808"/>
                </a:solidFill>
                <a:latin typeface="Courier"/>
                <a:ea typeface="Courier"/>
                <a:cs typeface="Courier"/>
                <a:sym typeface="Courier"/>
              </a:defRPr>
            </a:pPr>
            <a:r>
              <a:t>Objektive Tests: SAT Scholastic Assessment Test / Advanced Placement (AP) / Abitur</a:t>
            </a:r>
          </a:p>
        </p:txBody>
      </p:sp>
      <p:pic>
        <p:nvPicPr>
          <p:cNvPr id="356" name="Image" descr="Image"/>
          <p:cNvPicPr>
            <a:picLocks noChangeAspect="1"/>
          </p:cNvPicPr>
          <p:nvPr/>
        </p:nvPicPr>
        <p:blipFill>
          <a:blip r:embed="rId2">
            <a:extLst/>
          </a:blip>
          <a:stretch>
            <a:fillRect/>
          </a:stretch>
        </p:blipFill>
        <p:spPr>
          <a:xfrm>
            <a:off x="1206499" y="1918625"/>
            <a:ext cx="8041795" cy="961275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59"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60" name="Objektive Tests:  MMLU (Massive Multitask Language Understanding) benchmark…"/>
          <p:cNvSpPr txBox="1"/>
          <p:nvPr/>
        </p:nvSpPr>
        <p:spPr>
          <a:xfrm>
            <a:off x="1206499" y="1664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12700">
              <a:lnSpc>
                <a:spcPct val="135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111111"/>
                </a:solidFill>
                <a:latin typeface="Helvetica"/>
                <a:ea typeface="Helvetica"/>
                <a:cs typeface="Helvetica"/>
                <a:sym typeface="Helvetica"/>
              </a:defRPr>
            </a:pPr>
            <a:r>
              <a:t>Objektive Tests:  MMLU (Massive Multitask Language Understanding) </a:t>
            </a:r>
            <a:r>
              <a:rPr b="1"/>
              <a:t>benchmark</a:t>
            </a:r>
          </a:p>
          <a:p>
            <a:pPr defTabSz="457200">
              <a:lnSpc>
                <a:spcPct val="100000"/>
              </a:lnSpc>
              <a:spcBef>
                <a:spcPts val="0"/>
              </a:spcBef>
              <a:defRPr b="1" sz="3700">
                <a:solidFill>
                  <a:srgbClr val="080808"/>
                </a:solidFill>
                <a:latin typeface="Courier"/>
                <a:ea typeface="Courier"/>
                <a:cs typeface="Courier"/>
                <a:sym typeface="Courier"/>
              </a:defRPr>
            </a:pPr>
            <a:r>
              <a:t>LLM Large Language Models, Small LLMs auf eigenem Rechner</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`ollama run llama3.1`</a:t>
            </a:r>
          </a:p>
        </p:txBody>
      </p:sp>
      <p:pic>
        <p:nvPicPr>
          <p:cNvPr id="361" name="Image" descr="Image"/>
          <p:cNvPicPr>
            <a:picLocks noChangeAspect="1"/>
          </p:cNvPicPr>
          <p:nvPr/>
        </p:nvPicPr>
        <p:blipFill>
          <a:blip r:embed="rId2">
            <a:extLst/>
          </a:blip>
          <a:stretch>
            <a:fillRect/>
          </a:stretch>
        </p:blipFill>
        <p:spPr>
          <a:xfrm>
            <a:off x="8092895" y="2800673"/>
            <a:ext cx="14732544" cy="10277574"/>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64" name="SOTA State Of The Art"/>
          <p:cNvSpPr txBox="1"/>
          <p:nvPr>
            <p:ph type="subTitle" sz="quarter" idx="1"/>
          </p:nvPr>
        </p:nvSpPr>
        <p:spPr>
          <a:xfrm>
            <a:off x="462433" y="502636"/>
            <a:ext cx="21971001" cy="1001212"/>
          </a:xfrm>
          <a:prstGeom prst="rect">
            <a:avLst/>
          </a:prstGeom>
        </p:spPr>
        <p:txBody>
          <a:bodyPr/>
          <a:lstStyle/>
          <a:p>
            <a:pPr/>
            <a:r>
              <a:t>SOTA State Of The Art</a:t>
            </a:r>
          </a:p>
        </p:txBody>
      </p:sp>
      <p:sp>
        <p:nvSpPr>
          <p:cNvPr id="365" name="🥈 International Mathematical Olympiad 🥈 Silber!…"/>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600"/>
              </a:spcBef>
              <a:defRPr b="1" sz="4100">
                <a:latin typeface="Times Roman"/>
                <a:ea typeface="Times Roman"/>
                <a:cs typeface="Times Roman"/>
                <a:sym typeface="Times Roman"/>
              </a:defRPr>
            </a:pPr>
            <a:r>
              <a:t>🥈 International Mathematical Olympiad 🥈 Silber!</a:t>
            </a:r>
          </a:p>
          <a:p>
            <a:pPr defTabSz="457200">
              <a:lnSpc>
                <a:spcPct val="100000"/>
              </a:lnSpc>
              <a:spcBef>
                <a:spcPts val="0"/>
              </a:spcBef>
              <a:defRPr b="1" sz="3300">
                <a:solidFill>
                  <a:srgbClr val="080808"/>
                </a:solidFill>
                <a:latin typeface="Courier"/>
                <a:ea typeface="Courier"/>
                <a:cs typeface="Courier"/>
                <a:sym typeface="Courier"/>
              </a:defRPr>
            </a:pPr>
            <a:r>
              <a:rPr u="sng">
                <a:hlinkClick r:id="rId2" invalidUrl="" action="" tgtFrame="" tooltip="" history="1" highlightClick="0" endSnd="0"/>
              </a:rPr>
              <a:t>https://deepmind.google/discover/blog/ai-solves-imo-problems-at-silver-medal-level/</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900">
                <a:latin typeface="Times Roman"/>
                <a:ea typeface="Times Roman"/>
                <a:cs typeface="Times Roman"/>
                <a:sym typeface="Times Roman"/>
              </a:defRPr>
            </a:pPr>
            <a:r>
              <a:t>IQ Test?</a:t>
            </a:r>
          </a:p>
          <a:p>
            <a:pPr defTabSz="457200">
              <a:lnSpc>
                <a:spcPct val="100000"/>
              </a:lnSpc>
              <a:spcBef>
                <a:spcPts val="0"/>
              </a:spcBef>
              <a:defRPr sz="3100">
                <a:latin typeface="Times Roman"/>
                <a:ea typeface="Times Roman"/>
                <a:cs typeface="Times Roman"/>
                <a:sym typeface="Times Roman"/>
              </a:defRPr>
            </a:pPr>
            <a:r>
              <a:rPr b="1"/>
              <a:t>Verbal IQ</a:t>
            </a:r>
            <a:r>
              <a:t> of the ChatGPT was </a:t>
            </a:r>
            <a:r>
              <a:rPr b="1" sz="3500" u="sng"/>
              <a:t>155</a:t>
            </a:r>
          </a:p>
          <a:p>
            <a:pPr defTabSz="457200">
              <a:lnSpc>
                <a:spcPct val="100000"/>
              </a:lnSpc>
              <a:spcBef>
                <a:spcPts val="0"/>
              </a:spcBef>
              <a:defRPr b="1" sz="3000">
                <a:solidFill>
                  <a:srgbClr val="080808"/>
                </a:solidFill>
                <a:latin typeface="Courier"/>
                <a:ea typeface="Courier"/>
                <a:cs typeface="Courier"/>
                <a:sym typeface="Courier"/>
              </a:defRPr>
            </a:pPr>
            <a:r>
              <a:t>https://www.scientificamerican.com/article/i-gave-chatgpt-an-iq-test-heres-what-i-discovered/</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r>
              <a:t>"Was schwer für Menschen ist, ist einfach für AI und umgekehrt."</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r>
              <a:t>Neue IQ Tests werden gesucht! </a:t>
            </a:r>
            <a:r>
              <a:rPr u="sng"/>
              <a:t>Moving target.</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r>
              <a:t>EQ Tests? "ChatGPT Outshines Humans in Emotional Tests"</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r>
              <a:t>https://neurosciencenews.com/chatgpt-emotion-awareness-23231/</a:t>
            </a: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p>
          <a:p>
            <a:pPr defTabSz="457200">
              <a:lnSpc>
                <a:spcPct val="100000"/>
              </a:lnSpc>
              <a:spcBef>
                <a:spcPts val="0"/>
              </a:spcBef>
              <a:defRPr b="1" sz="3300">
                <a:solidFill>
                  <a:srgbClr val="080808"/>
                </a:solidFill>
                <a:latin typeface="Courier"/>
                <a:ea typeface="Courier"/>
                <a:cs typeface="Courier"/>
                <a:sym typeface="Courier"/>
              </a:defRPr>
            </a:pPr>
            <a:r>
              <a:t>3D taktiles, physikalisches Verständnis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68" name="Vorbereitungen"/>
          <p:cNvSpPr txBox="1"/>
          <p:nvPr>
            <p:ph type="subTitle" sz="quarter" idx="1"/>
          </p:nvPr>
        </p:nvSpPr>
        <p:spPr>
          <a:xfrm>
            <a:off x="462433" y="502636"/>
            <a:ext cx="21971001" cy="1001212"/>
          </a:xfrm>
          <a:prstGeom prst="rect">
            <a:avLst/>
          </a:prstGeom>
        </p:spPr>
        <p:txBody>
          <a:bodyPr/>
          <a:lstStyle/>
          <a:p>
            <a:pPr/>
            <a:r>
              <a:t>Vorbereitungen</a:t>
            </a:r>
          </a:p>
        </p:txBody>
      </p:sp>
      <p:sp>
        <p:nvSpPr>
          <p:cNvPr id="369" name="Passender Rechner? Alfatraining laptop mit GPU?…"/>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200"/>
              </a:spcBef>
              <a:defRPr sz="3333">
                <a:latin typeface="Times Roman"/>
                <a:ea typeface="Times Roman"/>
                <a:cs typeface="Times Roman"/>
                <a:sym typeface="Times Roman"/>
              </a:defRPr>
            </a:pPr>
            <a:r>
              <a:t>Passender Rechner? Alfatraining laptop mit GPU?</a:t>
            </a:r>
          </a:p>
          <a:p>
            <a:pPr defTabSz="457200">
              <a:lnSpc>
                <a:spcPct val="100000"/>
              </a:lnSpc>
              <a:spcBef>
                <a:spcPts val="1200"/>
              </a:spcBef>
              <a:defRPr sz="3333">
                <a:latin typeface="Times Roman"/>
                <a:ea typeface="Times Roman"/>
                <a:cs typeface="Times Roman"/>
                <a:sym typeface="Times Roman"/>
              </a:defRPr>
            </a:pPr>
            <a:r>
              <a:rPr b="1" sz="3966" u="sng"/>
              <a:t>IDE</a:t>
            </a:r>
            <a:r>
              <a:rPr sz="3966"/>
              <a:t> Einrichten ( </a:t>
            </a:r>
            <a:r>
              <a:rPr b="1" sz="3966"/>
              <a:t>PyCharm </a:t>
            </a:r>
            <a:r>
              <a:rPr sz="3966"/>
              <a:t>oder VsCode oder </a:t>
            </a:r>
            <a:r>
              <a:rPr b="1" sz="3966"/>
              <a:t>CoLab</a:t>
            </a:r>
            <a:r>
              <a:rPr sz="3966"/>
              <a:t>, Notebooks  …)</a:t>
            </a:r>
            <a:endParaRPr sz="3966"/>
          </a:p>
          <a:p>
            <a:pPr defTabSz="457200">
              <a:lnSpc>
                <a:spcPct val="100000"/>
              </a:lnSpc>
              <a:spcBef>
                <a:spcPts val="1200"/>
              </a:spcBef>
              <a:defRPr sz="3333">
                <a:latin typeface="Times Roman"/>
                <a:ea typeface="Times Roman"/>
                <a:cs typeface="Times Roman"/>
                <a:sym typeface="Times Roman"/>
              </a:defRPr>
            </a:pPr>
            <a:r>
              <a:rPr sz="3966"/>
              <a:t>Freiwillig: </a:t>
            </a:r>
            <a:r>
              <a:rPr b="1" sz="3966" u="sng"/>
              <a:t>Github</a:t>
            </a:r>
            <a:r>
              <a:rPr sz="3966"/>
              <a:t> account anlegen (und Name pasten für Kooperation)</a:t>
            </a:r>
            <a:endParaRPr sz="3966"/>
          </a:p>
          <a:p>
            <a:pPr defTabSz="457200">
              <a:lnSpc>
                <a:spcPct val="100000"/>
              </a:lnSpc>
              <a:spcBef>
                <a:spcPts val="1200"/>
              </a:spcBef>
              <a:defRPr sz="3333">
                <a:latin typeface="Times Roman"/>
                <a:ea typeface="Times Roman"/>
                <a:cs typeface="Times Roman"/>
                <a:sym typeface="Times Roman"/>
              </a:defRPr>
            </a:pPr>
            <a:r>
              <a:rPr sz="3966"/>
              <a:t>Empfohlen: </a:t>
            </a:r>
            <a:r>
              <a:rPr b="1" sz="3966"/>
              <a:t>ChatGPT</a:t>
            </a:r>
            <a:r>
              <a:rPr sz="3966"/>
              <a:t> oder Anthropic Claude account</a:t>
            </a:r>
            <a:endParaRPr sz="3966"/>
          </a:p>
          <a:p>
            <a:pPr defTabSz="457200">
              <a:lnSpc>
                <a:spcPct val="100000"/>
              </a:lnSpc>
              <a:spcBef>
                <a:spcPts val="0"/>
              </a:spcBef>
              <a:defRPr sz="3700">
                <a:solidFill>
                  <a:srgbClr val="080808"/>
                </a:solidFill>
                <a:latin typeface="Courier"/>
                <a:ea typeface="Courier"/>
                <a:cs typeface="Courier"/>
                <a:sym typeface="Courier"/>
              </a:defRPr>
            </a:pPr>
            <a:endParaRPr sz="3966"/>
          </a:p>
          <a:p>
            <a:pPr defTabSz="457200">
              <a:lnSpc>
                <a:spcPct val="100000"/>
              </a:lnSpc>
              <a:spcBef>
                <a:spcPts val="0"/>
              </a:spcBef>
              <a:defRPr sz="3700">
                <a:solidFill>
                  <a:srgbClr val="080808"/>
                </a:solidFill>
                <a:latin typeface="Courier"/>
                <a:ea typeface="Courier"/>
                <a:cs typeface="Courier"/>
                <a:sym typeface="Courier"/>
              </a:defRPr>
            </a:pPr>
            <a:r>
              <a:rPr sz="3966"/>
              <a:t>gegebenenfalls schon mal </a:t>
            </a:r>
            <a:endParaRPr sz="3966"/>
          </a:p>
          <a:p>
            <a:pPr defTabSz="457200">
              <a:lnSpc>
                <a:spcPct val="100000"/>
              </a:lnSpc>
              <a:spcBef>
                <a:spcPts val="0"/>
              </a:spcBef>
              <a:defRPr sz="3700">
                <a:solidFill>
                  <a:srgbClr val="080808"/>
                </a:solidFill>
                <a:latin typeface="Courier"/>
                <a:ea typeface="Courier"/>
                <a:cs typeface="Courier"/>
                <a:sym typeface="Courier"/>
              </a:defRPr>
            </a:pPr>
            <a:endParaRPr sz="3966"/>
          </a:p>
          <a:p>
            <a:pPr defTabSz="457200">
              <a:lnSpc>
                <a:spcPct val="100000"/>
              </a:lnSpc>
              <a:spcBef>
                <a:spcPts val="0"/>
              </a:spcBef>
              <a:defRPr sz="3700">
                <a:solidFill>
                  <a:srgbClr val="080808"/>
                </a:solidFill>
                <a:latin typeface="Courier"/>
                <a:ea typeface="Courier"/>
                <a:cs typeface="Courier"/>
                <a:sym typeface="Courier"/>
              </a:defRPr>
            </a:pPr>
            <a:r>
              <a:rPr sz="3966"/>
              <a:t>`pip install torch`</a:t>
            </a:r>
            <a:endParaRPr sz="3966"/>
          </a:p>
          <a:p>
            <a:pPr defTabSz="457200">
              <a:lnSpc>
                <a:spcPct val="100000"/>
              </a:lnSpc>
              <a:spcBef>
                <a:spcPts val="0"/>
              </a:spcBef>
              <a:defRPr sz="3700">
                <a:solidFill>
                  <a:srgbClr val="080808"/>
                </a:solidFill>
                <a:latin typeface="Courier"/>
                <a:ea typeface="Courier"/>
                <a:cs typeface="Courier"/>
                <a:sym typeface="Courier"/>
              </a:defRPr>
            </a:pPr>
            <a:r>
              <a:rPr sz="3966"/>
              <a:t>`pip install tensorflow`</a:t>
            </a:r>
            <a:endParaRPr sz="3966"/>
          </a:p>
          <a:p>
            <a:pPr defTabSz="457200">
              <a:lnSpc>
                <a:spcPct val="100000"/>
              </a:lnSpc>
              <a:spcBef>
                <a:spcPts val="0"/>
              </a:spcBef>
              <a:defRPr sz="3700">
                <a:solidFill>
                  <a:srgbClr val="080808"/>
                </a:solidFill>
                <a:latin typeface="Courier"/>
                <a:ea typeface="Courier"/>
                <a:cs typeface="Courier"/>
                <a:sym typeface="Courier"/>
              </a:defRPr>
            </a:pPr>
            <a:endParaRPr sz="3966"/>
          </a:p>
          <a:p>
            <a:pPr defTabSz="457200">
              <a:lnSpc>
                <a:spcPct val="100000"/>
              </a:lnSpc>
              <a:spcBef>
                <a:spcPts val="0"/>
              </a:spcBef>
              <a:defRPr sz="3700">
                <a:solidFill>
                  <a:srgbClr val="080808"/>
                </a:solidFill>
                <a:latin typeface="Courier"/>
                <a:ea typeface="Courier"/>
                <a:cs typeface="Courier"/>
                <a:sym typeface="Courier"/>
              </a:defRPr>
            </a:pPr>
            <a:r>
              <a:rPr sz="3966"/>
              <a:t>(oder per IDE)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72" name="No free lunch theorem"/>
          <p:cNvSpPr txBox="1"/>
          <p:nvPr>
            <p:ph type="subTitle" sz="quarter" idx="1"/>
          </p:nvPr>
        </p:nvSpPr>
        <p:spPr>
          <a:xfrm>
            <a:off x="462433" y="502636"/>
            <a:ext cx="21971001" cy="1001212"/>
          </a:xfrm>
          <a:prstGeom prst="rect">
            <a:avLst/>
          </a:prstGeom>
        </p:spPr>
        <p:txBody>
          <a:bodyPr/>
          <a:lstStyle/>
          <a:p>
            <a:pPr/>
            <a:r>
              <a:t>No free lunch theorem</a:t>
            </a:r>
          </a:p>
        </p:txBody>
      </p:sp>
      <p:sp>
        <p:nvSpPr>
          <p:cNvPr id="373" name="&quot;Es gibt keine Architektur die bei beliebigen Problemen zu den besten Ergebnissen führt.&quot;…"/>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r>
              <a:t>"Es gibt keine Architektur die bei beliebigen Problemen zu den besten Ergebnissen führt."</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Sehr genau auf die Axiome schauen unter welchen das Theorem gültig ist.</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In der Praxis gibt es Vorwissen und Ähnlichkeiten: Text, Bild, …</a:t>
            </a:r>
          </a:p>
          <a:p>
            <a:pPr defTabSz="457200">
              <a:lnSpc>
                <a:spcPct val="100000"/>
              </a:lnSpc>
              <a:spcBef>
                <a:spcPts val="0"/>
              </a:spcBef>
              <a:defRPr b="1" sz="3700">
                <a:solidFill>
                  <a:srgbClr val="080808"/>
                </a:solidFill>
                <a:latin typeface="Courier"/>
                <a:ea typeface="Courier"/>
                <a:cs typeface="Courier"/>
                <a:sym typeface="Courier"/>
              </a:defRPr>
            </a:pPr>
          </a:p>
          <a:p>
            <a:pPr defTabSz="457200">
              <a:lnSpc>
                <a:spcPct val="100000"/>
              </a:lnSpc>
              <a:spcBef>
                <a:spcPts val="0"/>
              </a:spcBef>
              <a:defRPr b="1" sz="3700">
                <a:solidFill>
                  <a:srgbClr val="080808"/>
                </a:solidFill>
                <a:latin typeface="Courier"/>
                <a:ea typeface="Courier"/>
                <a:cs typeface="Courier"/>
                <a:sym typeface="Courier"/>
              </a:defRPr>
            </a:pPr>
            <a:r>
              <a:t>Für solche Probleme kann man sagen dass unsere Reinforcement Learning Architekturen universell besser sind als Vorgänger Architekturen.</a:t>
            </a:r>
            <a:r>
              <a:rPr b="0" sz="2800"/>
              <a:t> (Bei begrenztem compute)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76" name="Buch"/>
          <p:cNvSpPr txBox="1"/>
          <p:nvPr>
            <p:ph type="subTitle" sz="quarter" idx="1"/>
          </p:nvPr>
        </p:nvSpPr>
        <p:spPr>
          <a:xfrm>
            <a:off x="462433" y="502636"/>
            <a:ext cx="21971001" cy="1001212"/>
          </a:xfrm>
          <a:prstGeom prst="rect">
            <a:avLst/>
          </a:prstGeom>
        </p:spPr>
        <p:txBody>
          <a:bodyPr/>
          <a:lstStyle/>
          <a:p>
            <a:pPr/>
            <a:r>
              <a:t>Buch</a:t>
            </a:r>
          </a:p>
        </p:txBody>
      </p:sp>
      <p:sp>
        <p:nvSpPr>
          <p:cNvPr id="377" name="TEIL II   18 Reinforcement Learning Seite 727…"/>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200"/>
              </a:spcBef>
              <a:defRPr b="1" sz="3333">
                <a:latin typeface="Times Roman"/>
                <a:ea typeface="Times Roman"/>
                <a:cs typeface="Times Roman"/>
                <a:sym typeface="Times Roman"/>
              </a:defRPr>
            </a:pPr>
            <a:r>
              <a:rPr sz="3966"/>
              <a:t>TEIL II  </a:t>
            </a:r>
            <a:br>
              <a:rPr sz="3500"/>
            </a:br>
            <a:r>
              <a:rPr sz="3500"/>
              <a:t>18 Reinforcement Learning Seite 727</a:t>
            </a:r>
            <a:br>
              <a:rPr sz="3500"/>
            </a:br>
            <a:endParaRPr sz="3500"/>
          </a:p>
          <a:p>
            <a:pPr defTabSz="457200">
              <a:lnSpc>
                <a:spcPct val="100000"/>
              </a:lnSpc>
              <a:spcBef>
                <a:spcPts val="1200"/>
              </a:spcBef>
              <a:defRPr i="1" sz="1333">
                <a:latin typeface="Times Roman"/>
                <a:ea typeface="Times Roman"/>
                <a:cs typeface="Times Roman"/>
                <a:sym typeface="Times Roman"/>
              </a:defRPr>
            </a:pPr>
            <a:r>
              <a:rPr sz="3500"/>
              <a:t>https://github.com/ageron/handson-ml3</a:t>
            </a:r>
            <a:endParaRPr sz="3500"/>
          </a:p>
          <a:p>
            <a:pPr defTabSz="457200">
              <a:lnSpc>
                <a:spcPct val="100000"/>
              </a:lnSpc>
              <a:spcBef>
                <a:spcPts val="0"/>
              </a:spcBef>
              <a:defRPr b="1" sz="3700">
                <a:solidFill>
                  <a:srgbClr val="080808"/>
                </a:solidFill>
                <a:latin typeface="Courier"/>
                <a:ea typeface="Courier"/>
                <a:cs typeface="Courier"/>
                <a:sym typeface="Courier"/>
              </a:defRPr>
            </a:pPr>
            <a:br>
              <a:rPr sz="3500"/>
            </a:br>
            <a:r>
              <a:rPr sz="5900"/>
              <a:t>https://pytorch.org/tutorials</a:t>
            </a:r>
          </a:p>
          <a:p>
            <a:pPr defTabSz="457200">
              <a:lnSpc>
                <a:spcPct val="100000"/>
              </a:lnSpc>
              <a:spcBef>
                <a:spcPts val="0"/>
              </a:spcBef>
              <a:defRPr b="1" sz="3700">
                <a:solidFill>
                  <a:srgbClr val="080808"/>
                </a:solidFill>
                <a:latin typeface="Courier"/>
                <a:ea typeface="Courier"/>
                <a:cs typeface="Courier"/>
                <a:sym typeface="Courier"/>
              </a:defRPr>
            </a:pPr>
            <a:endParaRPr b="0" sz="1200"/>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p>
            <a:pPr defTabSz="751205">
              <a:defRPr sz="3276"/>
            </a:pPr>
            <a:r>
              <a:t>Reinforcement Learning Kurs    -   </a:t>
            </a:r>
            <a:r>
              <a:rPr b="0"/>
              <a:t>Tag 1</a:t>
            </a:r>
            <a:r>
              <a:t>                                                         Alfatraining 2025-05  Dozent: Karsten Flügge</a:t>
            </a:r>
          </a:p>
        </p:txBody>
      </p:sp>
      <p:sp>
        <p:nvSpPr>
          <p:cNvPr id="188" name="Kleine Geschichte"/>
          <p:cNvSpPr txBox="1"/>
          <p:nvPr>
            <p:ph type="subTitle" sz="quarter" idx="1"/>
          </p:nvPr>
        </p:nvSpPr>
        <p:spPr>
          <a:xfrm>
            <a:off x="462433" y="502636"/>
            <a:ext cx="21971001" cy="1001212"/>
          </a:xfrm>
          <a:prstGeom prst="rect">
            <a:avLst/>
          </a:prstGeom>
        </p:spPr>
        <p:txBody>
          <a:bodyPr/>
          <a:lstStyle/>
          <a:p>
            <a:pPr/>
            <a:r>
              <a:t>Kleine Geschichte</a:t>
            </a:r>
          </a:p>
        </p:txBody>
      </p:sp>
      <p:sp>
        <p:nvSpPr>
          <p:cNvPr id="189" name="Hintergründ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b="1" sz="3700">
                <a:solidFill>
                  <a:srgbClr val="080808"/>
                </a:solidFill>
                <a:latin typeface="Courier"/>
                <a:ea typeface="Courier"/>
                <a:cs typeface="Courier"/>
                <a:sym typeface="Courier"/>
              </a:defRPr>
            </a:pPr>
            <a:r>
              <a:t>Hintergründe:</a:t>
            </a:r>
          </a:p>
          <a:p>
            <a:pPr defTabSz="457200">
              <a:lnSpc>
                <a:spcPct val="100000"/>
              </a:lnSpc>
              <a:spcBef>
                <a:spcPts val="0"/>
              </a:spcBef>
              <a:defRPr b="1" sz="3700">
                <a:solidFill>
                  <a:srgbClr val="080808"/>
                </a:solidFill>
                <a:latin typeface="Courier"/>
                <a:ea typeface="Courier"/>
                <a:cs typeface="Courier"/>
                <a:sym typeface="Courier"/>
              </a:defRPr>
            </a:pPr>
            <a:r>
              <a:t>Stochastik / Statistik</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80" name="Deep Reinforcement Learning"/>
          <p:cNvSpPr txBox="1"/>
          <p:nvPr>
            <p:ph type="subTitle" sz="quarter" idx="1"/>
          </p:nvPr>
        </p:nvSpPr>
        <p:spPr>
          <a:xfrm>
            <a:off x="462433" y="502636"/>
            <a:ext cx="21971001" cy="1001212"/>
          </a:xfrm>
          <a:prstGeom prst="rect">
            <a:avLst/>
          </a:prstGeom>
        </p:spPr>
        <p:txBody>
          <a:bodyPr/>
          <a:lstStyle/>
          <a:p>
            <a:pPr/>
            <a:r>
              <a:t>Deep Reinforcement Learning</a:t>
            </a:r>
          </a:p>
        </p:txBody>
      </p:sp>
      <p:sp>
        <p:nvSpPr>
          <p:cNvPr id="381" name="Deep Reinforcement Learning erweitert klassische Reinforcement Learning (RL) Ansätze durch die Verwendung von tiefen neuronalen Netzen, um komplexe Zustandsräume besser zu verarbeiten und zu generalisieren. Bekannte Algorithmen sind Deep Q-Learning (DQ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5800">
                <a:solidFill>
                  <a:srgbClr val="080808"/>
                </a:solidFill>
                <a:latin typeface="Courier"/>
                <a:ea typeface="Courier"/>
                <a:cs typeface="Courier"/>
                <a:sym typeface="Courier"/>
              </a:defRPr>
            </a:pPr>
            <a:r>
              <a:rPr b="1"/>
              <a:t>Deep Reinforcement Learning</a:t>
            </a:r>
            <a:r>
              <a:t> erweitert klassische Reinforcement Learning (RL) Ansätze durch die Verwendung von tiefen neuronalen Netzen, um komplexe Zustandsräume besser zu verarbeiten und zu generalisieren. Bekannte Algorithmen sind </a:t>
            </a:r>
            <a:r>
              <a:rPr b="1"/>
              <a:t>Deep Q-Learning (DQN)</a:t>
            </a:r>
            <a:r>
              <a:t>, </a:t>
            </a:r>
            <a:r>
              <a:rPr b="1"/>
              <a:t>Policy-Gradient-Methoden</a:t>
            </a:r>
            <a:r>
              <a:t>, und </a:t>
            </a:r>
            <a:r>
              <a:rPr b="1"/>
              <a:t>Actor-Critic-Modelle</a:t>
            </a:r>
            <a:r>
              <a:t>.</a:t>
            </a:r>
          </a:p>
          <a:p>
            <a:pPr defTabSz="457200">
              <a:lnSpc>
                <a:spcPct val="100000"/>
              </a:lnSpc>
              <a:spcBef>
                <a:spcPts val="0"/>
              </a:spcBef>
              <a:defRPr sz="5800">
                <a:solidFill>
                  <a:srgbClr val="080808"/>
                </a:solidFill>
                <a:latin typeface="Courier"/>
                <a:ea typeface="Courier"/>
                <a:cs typeface="Courier"/>
                <a:sym typeface="Courier"/>
              </a:defRPr>
            </a:pPr>
          </a:p>
          <a:p>
            <a:pPr defTabSz="457200">
              <a:lnSpc>
                <a:spcPct val="100000"/>
              </a:lnSpc>
              <a:spcBef>
                <a:spcPts val="0"/>
              </a:spcBef>
              <a:defRPr sz="5800">
                <a:solidFill>
                  <a:srgbClr val="080808"/>
                </a:solidFill>
                <a:latin typeface="Courier"/>
                <a:ea typeface="Courier"/>
                <a:cs typeface="Courier"/>
                <a:sym typeface="Courier"/>
              </a:defRPr>
            </a:pPr>
            <a:r>
              <a:t>💡 Der </a:t>
            </a:r>
            <a:r>
              <a:rPr b="1"/>
              <a:t>Zustandsraum</a:t>
            </a:r>
            <a:r>
              <a:t> wird bei Spielen schnell quasi </a:t>
            </a:r>
            <a:r>
              <a:rPr b="1"/>
              <a:t>unendlich</a:t>
            </a:r>
            <a:r>
              <a:t>, so dass wir auf unser Netz für </a:t>
            </a:r>
            <a:r>
              <a:rPr b="1"/>
              <a:t>Schätzungen</a:t>
            </a:r>
            <a:r>
              <a:t> angewiesen sind.</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84" name="Reinforcement Learning"/>
          <p:cNvSpPr txBox="1"/>
          <p:nvPr>
            <p:ph type="subTitle" sz="quarter" idx="1"/>
          </p:nvPr>
        </p:nvSpPr>
        <p:spPr>
          <a:xfrm>
            <a:off x="462433" y="502636"/>
            <a:ext cx="21971001" cy="1001212"/>
          </a:xfrm>
          <a:prstGeom prst="rect">
            <a:avLst/>
          </a:prstGeom>
        </p:spPr>
        <p:txBody>
          <a:bodyPr/>
          <a:lstStyle/>
          <a:p>
            <a:pPr/>
            <a:r>
              <a:t>Reinforcement Learning</a:t>
            </a:r>
          </a:p>
        </p:txBody>
      </p:sp>
      <p:sp>
        <p:nvSpPr>
          <p:cNvPr id="385" name="&quot;genetische Algorithmen.&quot;  zufällig eine erste Generation von 100 Policies erzeugen, ausprobieren und die schlechtesten 80 Policies eliminier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370331">
              <a:lnSpc>
                <a:spcPct val="100000"/>
              </a:lnSpc>
              <a:spcBef>
                <a:spcPts val="900"/>
              </a:spcBef>
              <a:defRPr sz="3590">
                <a:latin typeface="Times Roman"/>
                <a:ea typeface="Times Roman"/>
                <a:cs typeface="Times Roman"/>
                <a:sym typeface="Times Roman"/>
              </a:defRPr>
            </a:pPr>
            <a:r>
              <a:t>"</a:t>
            </a:r>
            <a:r>
              <a:rPr b="1" i="1"/>
              <a:t>genetische Algorithmen</a:t>
            </a:r>
            <a:r>
              <a:t>."  zufällig eine erste Generation von 100 Policies erzeugen, ausprobieren und die </a:t>
            </a:r>
            <a:r>
              <a:rPr b="1"/>
              <a:t>schlechte</a:t>
            </a:r>
            <a:r>
              <a:t>sten 80 </a:t>
            </a:r>
            <a:r>
              <a:rPr b="1"/>
              <a:t>Policies</a:t>
            </a:r>
            <a:r>
              <a:t> </a:t>
            </a:r>
            <a:r>
              <a:rPr b="1"/>
              <a:t>eliminieren</a:t>
            </a:r>
            <a:r>
              <a:t>.</a:t>
            </a:r>
          </a:p>
          <a:p>
            <a:pPr defTabSz="370331">
              <a:lnSpc>
                <a:spcPct val="100000"/>
              </a:lnSpc>
              <a:spcBef>
                <a:spcPts val="900"/>
              </a:spcBef>
              <a:defRPr sz="3590">
                <a:latin typeface="Times Roman"/>
                <a:ea typeface="Times Roman"/>
                <a:cs typeface="Times Roman"/>
                <a:sym typeface="Times Roman"/>
              </a:defRPr>
            </a:pPr>
            <a:r>
              <a:t>Die 'überlebenden' Policies können dann automatisch leicht verändert werden und das Spiel beginnt von neuem.</a:t>
            </a:r>
          </a:p>
          <a:p>
            <a:pPr defTabSz="370331">
              <a:lnSpc>
                <a:spcPct val="100000"/>
              </a:lnSpc>
              <a:spcBef>
                <a:spcPts val="900"/>
              </a:spcBef>
              <a:defRPr sz="3590">
                <a:latin typeface="Times Roman"/>
                <a:ea typeface="Times Roman"/>
                <a:cs typeface="Times Roman"/>
                <a:sym typeface="Times Roman"/>
              </a:defRPr>
            </a:pPr>
          </a:p>
          <a:p>
            <a:pPr defTabSz="370331">
              <a:lnSpc>
                <a:spcPct val="100000"/>
              </a:lnSpc>
              <a:spcBef>
                <a:spcPts val="900"/>
              </a:spcBef>
              <a:defRPr sz="3590">
                <a:latin typeface="Times Roman"/>
                <a:ea typeface="Times Roman"/>
                <a:cs typeface="Times Roman"/>
                <a:sym typeface="Times Roman"/>
              </a:defRPr>
            </a:pPr>
            <a:r>
              <a:t>So könnten etwa selbst fahrende Autos</a:t>
            </a:r>
          </a:p>
          <a:p>
            <a:pPr defTabSz="370331">
              <a:lnSpc>
                <a:spcPct val="100000"/>
              </a:lnSpc>
              <a:spcBef>
                <a:spcPts val="900"/>
              </a:spcBef>
              <a:defRPr sz="3590">
                <a:latin typeface="Times Roman"/>
                <a:ea typeface="Times Roman"/>
                <a:cs typeface="Times Roman"/>
                <a:sym typeface="Times Roman"/>
              </a:defRPr>
            </a:pPr>
            <a:r>
              <a:t>im spiel an verschiedenen Positionen zur </a:t>
            </a:r>
          </a:p>
          <a:p>
            <a:pPr defTabSz="370331">
              <a:lnSpc>
                <a:spcPct val="100000"/>
              </a:lnSpc>
              <a:spcBef>
                <a:spcPts val="900"/>
              </a:spcBef>
              <a:defRPr sz="3590">
                <a:latin typeface="Times Roman"/>
                <a:ea typeface="Times Roman"/>
                <a:cs typeface="Times Roman"/>
                <a:sym typeface="Times Roman"/>
              </a:defRPr>
            </a:pPr>
            <a:r>
              <a:t>Kurve einschwenken...</a:t>
            </a:r>
            <a:endParaRPr sz="972"/>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p>
          <a:p>
            <a:pPr defTabSz="370331">
              <a:lnSpc>
                <a:spcPct val="100000"/>
              </a:lnSpc>
              <a:spcBef>
                <a:spcPts val="0"/>
              </a:spcBef>
              <a:defRPr sz="3240">
                <a:solidFill>
                  <a:srgbClr val="080808"/>
                </a:solidFill>
                <a:latin typeface="Courier"/>
                <a:ea typeface="Courier"/>
                <a:cs typeface="Courier"/>
                <a:sym typeface="Courier"/>
              </a:defRPr>
            </a:pPr>
            <a:r>
              <a:t>hat erst mal nichts mit Deep Learning zu tun, aber …</a:t>
            </a:r>
          </a:p>
        </p:txBody>
      </p:sp>
      <p:pic>
        <p:nvPicPr>
          <p:cNvPr id="386" name="pasted-movie.png" descr="pasted-movie.png"/>
          <p:cNvPicPr>
            <a:picLocks noChangeAspect="1"/>
          </p:cNvPicPr>
          <p:nvPr/>
        </p:nvPicPr>
        <p:blipFill>
          <a:blip r:embed="rId2">
            <a:extLst/>
          </a:blip>
          <a:stretch>
            <a:fillRect/>
          </a:stretch>
        </p:blipFill>
        <p:spPr>
          <a:xfrm>
            <a:off x="10283456" y="4256749"/>
            <a:ext cx="12877046" cy="724334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389" name="Model"/>
          <p:cNvSpPr txBox="1"/>
          <p:nvPr>
            <p:ph type="subTitle" sz="quarter" idx="1"/>
          </p:nvPr>
        </p:nvSpPr>
        <p:spPr>
          <a:xfrm>
            <a:off x="462433" y="502636"/>
            <a:ext cx="21971001" cy="1001212"/>
          </a:xfrm>
          <a:prstGeom prst="rect">
            <a:avLst/>
          </a:prstGeom>
        </p:spPr>
        <p:txBody>
          <a:bodyPr/>
          <a:lstStyle/>
          <a:p>
            <a:pPr/>
            <a:r>
              <a:t>Model</a:t>
            </a:r>
          </a:p>
        </p:txBody>
      </p:sp>
      <p:sp>
        <p:nvSpPr>
          <p:cNvPr id="390" name="Ein Modell ahmt das Verhalten der Umgebung nach oder erlaubt allgemeiner gesagt Rückschlüsse darauf, wie sich die Umgebung verhalten wird. Zum Beispiel könnte das Modell bei gegebenem Zustand und gegebener Aktion den resultierenden nächsten Zustand und d"/>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3900">
                <a:solidFill>
                  <a:srgbClr val="080808"/>
                </a:solidFill>
                <a:latin typeface="Courier"/>
                <a:ea typeface="Courier"/>
                <a:cs typeface="Courier"/>
                <a:sym typeface="Courier"/>
              </a:defRPr>
            </a:pPr>
            <a:r>
              <a:t>Ein </a:t>
            </a:r>
            <a:r>
              <a:rPr b="1"/>
              <a:t>Model</a:t>
            </a:r>
            <a:r>
              <a:t>l ahmt das Verhalten der Umgebung nach oder erlaubt allgemeiner gesagt Rückschlüsse darauf, wie sich die Umgebung verhalten wird. Zum Beispiel könnte das Modell bei gegebenem Zustand und gegebener Aktion den resultierenden nächsten </a:t>
            </a:r>
            <a:r>
              <a:rPr i="1"/>
              <a:t>Zustand</a:t>
            </a:r>
            <a:r>
              <a:t> und die nächste </a:t>
            </a:r>
            <a:r>
              <a:rPr i="1"/>
              <a:t>Belohnung</a:t>
            </a:r>
            <a:r>
              <a:t> </a:t>
            </a:r>
            <a:r>
              <a:rPr b="1"/>
              <a:t>vorhersagen</a:t>
            </a:r>
            <a:r>
              <a:t>.</a:t>
            </a: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r>
              <a:t>Dank Deep Learning bilden sich Modelle </a:t>
            </a:r>
            <a:r>
              <a:rPr b="1"/>
              <a:t>automatisch</a:t>
            </a:r>
            <a:r>
              <a:t> aus d.h. die Muster welche unsere neuronalen Netze 'erkennen' spiegeln irgendwann idealerweise die Muster der realen Umgebung wieder!</a:t>
            </a:r>
            <a:br/>
            <a:br/>
            <a:r>
              <a:t>Modellbasierte Methoden verwenden </a:t>
            </a:r>
            <a:r>
              <a:rPr b="1"/>
              <a:t>Planung</a:t>
            </a:r>
            <a:r>
              <a:t>, im Gegensatz zu einfacheren modellfreien Methoden, die explizit durch Versuch und Irrtum lernen.</a:t>
            </a: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3900">
                <a:solidFill>
                  <a:srgbClr val="080808"/>
                </a:solidFill>
                <a:latin typeface="Courier"/>
                <a:ea typeface="Courier"/>
                <a:cs typeface="Courier"/>
                <a:sym typeface="Courier"/>
              </a:defRPr>
            </a:pPr>
          </a:p>
          <a:p>
            <a:pPr defTabSz="457200">
              <a:lnSpc>
                <a:spcPct val="100000"/>
              </a:lnSpc>
              <a:spcBef>
                <a:spcPts val="0"/>
              </a:spcBef>
              <a:defRPr sz="1600">
                <a:solidFill>
                  <a:srgbClr val="080808"/>
                </a:solidFill>
                <a:latin typeface="Courier"/>
                <a:ea typeface="Courier"/>
                <a:cs typeface="Courier"/>
                <a:sym typeface="Courier"/>
              </a:defRPr>
            </a:pPr>
            <a:r>
              <a:t>In Chapter 9 we explore reinforcement learning systems that simultaneously learn by trial and error, learn a model of the environment, and use the model for planning.</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93" name="Zusammenfassung"/>
          <p:cNvSpPr txBox="1"/>
          <p:nvPr>
            <p:ph type="subTitle" sz="quarter" idx="1"/>
          </p:nvPr>
        </p:nvSpPr>
        <p:spPr>
          <a:xfrm>
            <a:off x="462433" y="502636"/>
            <a:ext cx="21971001" cy="1001212"/>
          </a:xfrm>
          <a:prstGeom prst="rect">
            <a:avLst/>
          </a:prstGeom>
        </p:spPr>
        <p:txBody>
          <a:bodyPr/>
          <a:lstStyle/>
          <a:p>
            <a:pPr/>
            <a:r>
              <a:t>Zusammenfassung</a:t>
            </a:r>
          </a:p>
        </p:txBody>
      </p:sp>
      <p:sp>
        <p:nvSpPr>
          <p:cNvPr id="394" name="Reinforcement Learning (Verstärkungslernen) ist eine Methode des maschinellen Lernens, bei der ein Agent in einer Umgebung agiert, um durch Interaktionen zu lernen. Das Ziel ist es, eine optimale Strategie (Policy) zu finden, die zu maximalen kumulierte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02336">
              <a:lnSpc>
                <a:spcPct val="100000"/>
              </a:lnSpc>
              <a:spcBef>
                <a:spcPts val="0"/>
              </a:spcBef>
              <a:defRPr sz="5104">
                <a:solidFill>
                  <a:srgbClr val="080808"/>
                </a:solidFill>
                <a:latin typeface="Courier"/>
                <a:ea typeface="Courier"/>
                <a:cs typeface="Courier"/>
                <a:sym typeface="Courier"/>
              </a:defRPr>
            </a:pPr>
            <a:r>
              <a:rPr b="1"/>
              <a:t>Reinforcement Learning</a:t>
            </a:r>
            <a:r>
              <a:t> (Verstärkungslernen) ist eine Methode des maschinellen Lernens, bei der ein Agent in einer </a:t>
            </a:r>
            <a:r>
              <a:rPr b="1"/>
              <a:t>Umgebung</a:t>
            </a:r>
            <a:r>
              <a:t> agiert, um durch Interaktionen zu lernen. Das Ziel ist es, eine </a:t>
            </a:r>
            <a:r>
              <a:rPr b="1"/>
              <a:t>optimale Strategie (</a:t>
            </a:r>
            <a:r>
              <a:rPr b="1" u="sng"/>
              <a:t>Policy</a:t>
            </a:r>
            <a:r>
              <a:rPr b="1"/>
              <a:t>)</a:t>
            </a:r>
            <a:r>
              <a:t> zu finden, die zu maximalen kumulierten Belohnungen führt. Diese Art des Lernens unterscheidet sich von </a:t>
            </a:r>
            <a:r>
              <a:rPr i="1"/>
              <a:t>Supervised</a:t>
            </a:r>
            <a:r>
              <a:t> Learning (überwachtem Lernen), da der Agent nicht explizit mit den richtigen Aktionen trainiert wird, sondern durch Versuch und Irrtum lernt, </a:t>
            </a:r>
            <a:r>
              <a:rPr b="1"/>
              <a:t>basierend auf den Rückmeldungen (Belohnungen) der Umgebung.</a:t>
            </a:r>
            <a:endParaRPr b="1"/>
          </a:p>
          <a:p>
            <a:pPr defTabSz="402336">
              <a:lnSpc>
                <a:spcPct val="100000"/>
              </a:lnSpc>
              <a:spcBef>
                <a:spcPts val="0"/>
              </a:spcBef>
              <a:defRPr sz="8448">
                <a:solidFill>
                  <a:srgbClr val="080808"/>
                </a:solidFill>
                <a:latin typeface="Courier"/>
                <a:ea typeface="Courier"/>
                <a:cs typeface="Courier"/>
                <a:sym typeface="Courier"/>
              </a:defRPr>
            </a:pPr>
            <a:endParaRPr b="1"/>
          </a:p>
          <a:p>
            <a:pPr defTabSz="402336">
              <a:lnSpc>
                <a:spcPct val="100000"/>
              </a:lnSpc>
              <a:spcBef>
                <a:spcPts val="0"/>
              </a:spcBef>
              <a:defRPr sz="4136">
                <a:solidFill>
                  <a:srgbClr val="080808"/>
                </a:solidFill>
                <a:latin typeface="Courier"/>
                <a:ea typeface="Courier"/>
                <a:cs typeface="Courier"/>
                <a:sym typeface="Courier"/>
              </a:defRPr>
            </a:pPr>
            <a:r>
              <a:rPr b="1"/>
              <a:t>💡 Belohnung nicht nur bei Sieg sondern auch für </a:t>
            </a:r>
            <a:r>
              <a:rPr b="1" u="sng"/>
              <a:t>neue Situationen</a:t>
            </a:r>
            <a:endParaRPr b="1" u="sng"/>
          </a:p>
          <a:p>
            <a:pPr defTabSz="402336">
              <a:lnSpc>
                <a:spcPct val="100000"/>
              </a:lnSpc>
              <a:spcBef>
                <a:spcPts val="0"/>
              </a:spcBef>
              <a:defRPr sz="4136">
                <a:solidFill>
                  <a:srgbClr val="080808"/>
                </a:solidFill>
                <a:latin typeface="Courier"/>
                <a:ea typeface="Courier"/>
                <a:cs typeface="Courier"/>
                <a:sym typeface="Courier"/>
              </a:defRPr>
            </a:pPr>
            <a:r>
              <a:rPr b="1"/>
              <a:t>💡 Belohnung für verschiedenste Fortschritts-Metriken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397" name="Aufgabe:"/>
          <p:cNvSpPr txBox="1"/>
          <p:nvPr>
            <p:ph type="subTitle" sz="quarter" idx="1"/>
          </p:nvPr>
        </p:nvSpPr>
        <p:spPr>
          <a:xfrm>
            <a:off x="462433" y="502636"/>
            <a:ext cx="21971001" cy="1001212"/>
          </a:xfrm>
          <a:prstGeom prst="rect">
            <a:avLst/>
          </a:prstGeom>
        </p:spPr>
        <p:txBody>
          <a:bodyPr/>
          <a:lstStyle/>
          <a:p>
            <a:pPr/>
            <a:r>
              <a:t>Aufgabe:</a:t>
            </a:r>
          </a:p>
        </p:txBody>
      </p:sp>
      <p:sp>
        <p:nvSpPr>
          <p:cNvPr id="398" name="in tic_tac_toe_reinforcement.py :…"/>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25195">
              <a:lnSpc>
                <a:spcPct val="100000"/>
              </a:lnSpc>
              <a:spcBef>
                <a:spcPts val="0"/>
              </a:spcBef>
              <a:defRPr b="1" sz="6045">
                <a:solidFill>
                  <a:srgbClr val="080808"/>
                </a:solidFill>
                <a:latin typeface="Courier"/>
                <a:ea typeface="Courier"/>
                <a:cs typeface="Courier"/>
                <a:sym typeface="Courier"/>
              </a:defRPr>
            </a:pPr>
            <a:r>
              <a:t>in tic_tac_toe_reinforcement.py :</a:t>
            </a:r>
          </a:p>
          <a:p>
            <a:pPr defTabSz="425195">
              <a:lnSpc>
                <a:spcPct val="100000"/>
              </a:lnSpc>
              <a:spcBef>
                <a:spcPts val="0"/>
              </a:spcBef>
              <a:defRPr b="1" sz="6045">
                <a:solidFill>
                  <a:srgbClr val="080808"/>
                </a:solidFill>
                <a:latin typeface="Courier"/>
                <a:ea typeface="Courier"/>
                <a:cs typeface="Courier"/>
                <a:sym typeface="Courier"/>
              </a:defRPr>
            </a:pPr>
            <a:r>
              <a:t>ändere policy in chose_action:</a:t>
            </a:r>
          </a:p>
          <a:p>
            <a:pPr defTabSz="425195">
              <a:lnSpc>
                <a:spcPct val="100000"/>
              </a:lnSpc>
              <a:spcBef>
                <a:spcPts val="0"/>
              </a:spcBef>
              <a:defRPr b="1" sz="6045">
                <a:solidFill>
                  <a:srgbClr val="080808"/>
                </a:solidFill>
                <a:latin typeface="Courier"/>
                <a:ea typeface="Courier"/>
                <a:cs typeface="Courier"/>
                <a:sym typeface="Courier"/>
              </a:defRPr>
            </a:pPr>
          </a:p>
          <a:p>
            <a:pPr defTabSz="425195">
              <a:lnSpc>
                <a:spcPct val="100000"/>
              </a:lnSpc>
              <a:spcBef>
                <a:spcPts val="0"/>
              </a:spcBef>
              <a:defRPr b="1" sz="6045">
                <a:solidFill>
                  <a:srgbClr val="080808"/>
                </a:solidFill>
                <a:latin typeface="Courier"/>
                <a:ea typeface="Courier"/>
                <a:cs typeface="Courier"/>
                <a:sym typeface="Courier"/>
              </a:defRPr>
            </a:pPr>
            <a:r>
              <a:t>a) Bessere algorithmische Policy:</a:t>
            </a:r>
          </a:p>
          <a:p>
            <a:pPr defTabSz="425195">
              <a:lnSpc>
                <a:spcPct val="100000"/>
              </a:lnSpc>
              <a:spcBef>
                <a:spcPts val="0"/>
              </a:spcBef>
              <a:defRPr sz="4836">
                <a:solidFill>
                  <a:srgbClr val="080808"/>
                </a:solidFill>
                <a:latin typeface="Courier"/>
                <a:ea typeface="Courier"/>
                <a:cs typeface="Courier"/>
                <a:sym typeface="Courier"/>
              </a:defRPr>
            </a:pPr>
            <a:r>
              <a:t>Wähle </a:t>
            </a:r>
            <a:r>
              <a:rPr b="1"/>
              <a:t>zufällig </a:t>
            </a:r>
            <a:r>
              <a:t>aus den </a:t>
            </a:r>
            <a:r>
              <a:rPr b="1"/>
              <a:t>n besten</a:t>
            </a:r>
            <a:r>
              <a:t> </a:t>
            </a:r>
            <a:r>
              <a:rPr b="1" u="sng"/>
              <a:t>eine</a:t>
            </a:r>
            <a:r>
              <a:rPr b="1"/>
              <a:t> Aktion</a:t>
            </a:r>
            <a:r>
              <a:t> welche in der Vergangenheit den </a:t>
            </a:r>
            <a:r>
              <a:rPr b="1"/>
              <a:t>höchsten Reward</a:t>
            </a:r>
            <a:r>
              <a:t> erzeugt hat.</a:t>
            </a:r>
          </a:p>
          <a:p>
            <a:pPr defTabSz="425195">
              <a:lnSpc>
                <a:spcPct val="100000"/>
              </a:lnSpc>
              <a:spcBef>
                <a:spcPts val="0"/>
              </a:spcBef>
              <a:defRPr sz="4092">
                <a:solidFill>
                  <a:srgbClr val="080808"/>
                </a:solidFill>
                <a:latin typeface="Courier"/>
                <a:ea typeface="Courier"/>
                <a:cs typeface="Courier"/>
                <a:sym typeface="Courier"/>
              </a:defRPr>
            </a:pPr>
          </a:p>
          <a:p>
            <a:pPr defTabSz="425195">
              <a:lnSpc>
                <a:spcPct val="100000"/>
              </a:lnSpc>
              <a:spcBef>
                <a:spcPts val="0"/>
              </a:spcBef>
              <a:defRPr sz="4092">
                <a:solidFill>
                  <a:srgbClr val="080808"/>
                </a:solidFill>
                <a:latin typeface="Courier"/>
                <a:ea typeface="Courier"/>
                <a:cs typeface="Courier"/>
                <a:sym typeface="Courier"/>
              </a:defRPr>
            </a:pPr>
            <a:r>
              <a:t>und/oder:</a:t>
            </a:r>
          </a:p>
          <a:p>
            <a:pPr defTabSz="425195">
              <a:lnSpc>
                <a:spcPct val="100000"/>
              </a:lnSpc>
              <a:spcBef>
                <a:spcPts val="0"/>
              </a:spcBef>
              <a:defRPr sz="3720">
                <a:solidFill>
                  <a:srgbClr val="080808"/>
                </a:solidFill>
                <a:latin typeface="Courier"/>
                <a:ea typeface="Courier"/>
                <a:cs typeface="Courier"/>
                <a:sym typeface="Courier"/>
              </a:defRPr>
            </a:pPr>
          </a:p>
          <a:p>
            <a:pPr defTabSz="425195">
              <a:lnSpc>
                <a:spcPct val="100000"/>
              </a:lnSpc>
              <a:spcBef>
                <a:spcPts val="0"/>
              </a:spcBef>
              <a:defRPr b="1" sz="5673">
                <a:solidFill>
                  <a:srgbClr val="080808"/>
                </a:solidFill>
                <a:latin typeface="Courier"/>
                <a:ea typeface="Courier"/>
                <a:cs typeface="Courier"/>
                <a:sym typeface="Courier"/>
              </a:defRPr>
            </a:pPr>
            <a:r>
              <a:t>b) Noch Bessere algorithmische Policy:</a:t>
            </a:r>
          </a:p>
          <a:p>
            <a:pPr defTabSz="425195">
              <a:lnSpc>
                <a:spcPct val="100000"/>
              </a:lnSpc>
              <a:spcBef>
                <a:spcPts val="0"/>
              </a:spcBef>
              <a:defRPr sz="4464">
                <a:solidFill>
                  <a:srgbClr val="080808"/>
                </a:solidFill>
                <a:latin typeface="Courier"/>
                <a:ea typeface="Courier"/>
                <a:cs typeface="Courier"/>
                <a:sym typeface="Courier"/>
              </a:defRPr>
            </a:pPr>
            <a:r>
              <a:t>Wie oben aber führe ab und zu </a:t>
            </a:r>
            <a:r>
              <a:rPr b="1"/>
              <a:t>zufällig </a:t>
            </a:r>
            <a:r>
              <a:t>komplett </a:t>
            </a:r>
            <a:r>
              <a:rPr b="1"/>
              <a:t>neue Aktion</a:t>
            </a:r>
            <a:r>
              <a:t> aus.</a:t>
            </a:r>
          </a:p>
          <a:p>
            <a:pPr defTabSz="425195">
              <a:lnSpc>
                <a:spcPct val="100000"/>
              </a:lnSpc>
              <a:spcBef>
                <a:spcPts val="0"/>
              </a:spcBef>
              <a:defRPr sz="4464">
                <a:solidFill>
                  <a:srgbClr val="080808"/>
                </a:solidFill>
                <a:latin typeface="Courier"/>
                <a:ea typeface="Courier"/>
                <a:cs typeface="Courier"/>
                <a:sym typeface="Courier"/>
              </a:defRPr>
            </a:pPr>
          </a:p>
          <a:p>
            <a:pPr defTabSz="425195">
              <a:lnSpc>
                <a:spcPct val="100000"/>
              </a:lnSpc>
              <a:spcBef>
                <a:spcPts val="0"/>
              </a:spcBef>
              <a:defRPr b="1" sz="4464">
                <a:solidFill>
                  <a:srgbClr val="080808"/>
                </a:solidFill>
                <a:latin typeface="Courier"/>
                <a:ea typeface="Courier"/>
                <a:cs typeface="Courier"/>
                <a:sym typeface="Courier"/>
              </a:defRPr>
            </a:pPr>
            <a:r>
              <a:t>c) 4*4 Tic-Tac-Toe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401" name="Vokabular"/>
          <p:cNvSpPr txBox="1"/>
          <p:nvPr>
            <p:ph type="subTitle" sz="quarter" idx="1"/>
          </p:nvPr>
        </p:nvSpPr>
        <p:spPr>
          <a:xfrm>
            <a:off x="462433" y="502636"/>
            <a:ext cx="21971001" cy="1001212"/>
          </a:xfrm>
          <a:prstGeom prst="rect">
            <a:avLst/>
          </a:prstGeom>
        </p:spPr>
        <p:txBody>
          <a:bodyPr/>
          <a:lstStyle/>
          <a:p>
            <a:pPr/>
            <a:r>
              <a:t>Vokabular</a:t>
            </a:r>
          </a:p>
        </p:txBody>
      </p:sp>
      <p:sp>
        <p:nvSpPr>
          <p:cNvPr id="402" name="Rectangl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0"/>
              </a:spcBef>
              <a:defRPr sz="3200">
                <a:solidFill>
                  <a:srgbClr val="080808"/>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405" name="Buch"/>
          <p:cNvSpPr txBox="1"/>
          <p:nvPr>
            <p:ph type="subTitle" sz="quarter" idx="1"/>
          </p:nvPr>
        </p:nvSpPr>
        <p:spPr>
          <a:xfrm>
            <a:off x="462433" y="502636"/>
            <a:ext cx="21971001" cy="1001212"/>
          </a:xfrm>
          <a:prstGeom prst="rect">
            <a:avLst/>
          </a:prstGeom>
        </p:spPr>
        <p:txBody>
          <a:bodyPr/>
          <a:lstStyle/>
          <a:p>
            <a:pPr/>
            <a:r>
              <a:t>Buch</a:t>
            </a:r>
          </a:p>
        </p:txBody>
      </p:sp>
      <p:sp>
        <p:nvSpPr>
          <p:cNvPr id="406" name="Alexander Zai Brandon Brown…"/>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1D1E1E"/>
                </a:solidFill>
                <a:latin typeface="Helvetica"/>
                <a:ea typeface="Helvetica"/>
                <a:cs typeface="Helvetica"/>
                <a:sym typeface="Helvetica"/>
              </a:defRPr>
            </a:pPr>
            <a:r>
              <a:t>Alexander Zai Brandon Brown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1D1E1E"/>
                </a:solidFill>
                <a:latin typeface="Helvetica"/>
                <a:ea typeface="Helvetica"/>
                <a:cs typeface="Helvetica"/>
                <a:sym typeface="Helvetica"/>
              </a:defRPr>
            </a:pPr>
            <a:r>
              <a:t>Einstieg in Deep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KI-Agenten mit Python und PyTorch programmieren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Link zum Download sollte bis spätestens 12:00 Uhr per Email vorliegen.</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Lesen Tag 1 a: </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Teil I: Grundlagen - </a:t>
            </a:r>
            <a:r>
              <a:rPr b="1"/>
              <a:t>Kapitel 1</a:t>
            </a:r>
            <a:r>
              <a:t> </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Einführung in das Deep Reinforcement Learning</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Lesen Tag 1 b (lange Wochentage):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r>
              <a:t>Teil I: Grundlagen - </a:t>
            </a:r>
            <a:r>
              <a:rPr b="1"/>
              <a:t>Kapitel 2</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rgbClr val="858787"/>
                </a:solidFill>
                <a:latin typeface="Helvetica"/>
                <a:ea typeface="Helvetica"/>
                <a:cs typeface="Helvetica"/>
                <a:sym typeface="Helvetica"/>
              </a:defRPr>
            </a:pPr>
            <a:r>
              <a:t>Modellierung von Reinforcement-Learning-Problemen: Markov Decision Processes</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858787"/>
                </a:solidFill>
                <a:latin typeface="Helvetica"/>
                <a:ea typeface="Helvetica"/>
                <a:cs typeface="Helvetica"/>
                <a:sym typeface="Helvetica"/>
              </a:defRPr>
            </a:pPr>
          </a:p>
        </p:txBody>
      </p:sp>
      <p:pic>
        <p:nvPicPr>
          <p:cNvPr id="407" name="pasted-movie.png" descr="pasted-movie.png"/>
          <p:cNvPicPr>
            <a:picLocks noChangeAspect="1"/>
          </p:cNvPicPr>
          <p:nvPr/>
        </p:nvPicPr>
        <p:blipFill>
          <a:blip r:embed="rId2">
            <a:extLst/>
          </a:blip>
          <a:stretch>
            <a:fillRect/>
          </a:stretch>
        </p:blipFill>
        <p:spPr>
          <a:xfrm>
            <a:off x="17387776" y="796425"/>
            <a:ext cx="5946545" cy="84087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192" name="Reinforcement Learning"/>
          <p:cNvSpPr txBox="1"/>
          <p:nvPr>
            <p:ph type="subTitle" sz="quarter" idx="1"/>
          </p:nvPr>
        </p:nvSpPr>
        <p:spPr>
          <a:xfrm>
            <a:off x="462433" y="502636"/>
            <a:ext cx="21971001" cy="1001212"/>
          </a:xfrm>
          <a:prstGeom prst="rect">
            <a:avLst/>
          </a:prstGeom>
        </p:spPr>
        <p:txBody>
          <a:bodyPr/>
          <a:lstStyle/>
          <a:p>
            <a:pPr/>
            <a:r>
              <a:t>Reinforcement Learning</a:t>
            </a:r>
          </a:p>
        </p:txBody>
      </p:sp>
      <p:sp>
        <p:nvSpPr>
          <p:cNvPr id="193" name="Reinforcement Learning (RL)  ≈ (selbst)Verstärkendes Lernen:…"/>
          <p:cNvSpPr txBox="1"/>
          <p:nvPr/>
        </p:nvSpPr>
        <p:spPr>
          <a:xfrm>
            <a:off x="1333310" y="1531791"/>
            <a:ext cx="21971003" cy="1065241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lnSpc>
                <a:spcPct val="100000"/>
              </a:lnSpc>
              <a:spcBef>
                <a:spcPts val="1600"/>
              </a:spcBef>
              <a:defRPr sz="3400">
                <a:latin typeface="Times Roman"/>
                <a:ea typeface="Times Roman"/>
                <a:cs typeface="Times Roman"/>
                <a:sym typeface="Times Roman"/>
              </a:defRPr>
            </a:pPr>
          </a:p>
          <a:p>
            <a:pPr marL="457200" indent="-317500" defTabSz="457200">
              <a:lnSpc>
                <a:spcPct val="100000"/>
              </a:lnSpc>
              <a:spcBef>
                <a:spcPts val="1200"/>
              </a:spcBef>
              <a:buSzPct val="123000"/>
              <a:buFont typeface="Times Roman"/>
              <a:buChar char="•"/>
              <a:defRPr sz="3400">
                <a:latin typeface="Thonburi"/>
                <a:ea typeface="Thonburi"/>
                <a:cs typeface="Thonburi"/>
                <a:sym typeface="Thonburi"/>
              </a:defRPr>
            </a:pPr>
            <a:r>
              <a:rPr b="1"/>
              <a:t>Reinforcement Learning (RL)</a:t>
            </a:r>
            <a:r>
              <a:t>  ≈ (selbst)Verstärkendes Lernen:</a:t>
            </a:r>
          </a:p>
          <a:p>
            <a:pPr marL="457200" indent="-317500" defTabSz="457200">
              <a:lnSpc>
                <a:spcPct val="100000"/>
              </a:lnSpc>
              <a:spcBef>
                <a:spcPts val="1200"/>
              </a:spcBef>
              <a:buSzPct val="123000"/>
              <a:buFont typeface="Times Roman"/>
              <a:buChar char="•"/>
              <a:defRPr sz="4100">
                <a:latin typeface="Thonburi"/>
                <a:ea typeface="Thonburi"/>
                <a:cs typeface="Thonburi"/>
                <a:sym typeface="Thonburi"/>
              </a:defRPr>
            </a:pPr>
          </a:p>
          <a:p>
            <a:pPr marL="457200" indent="-317500" defTabSz="457200">
              <a:lnSpc>
                <a:spcPct val="100000"/>
              </a:lnSpc>
              <a:spcBef>
                <a:spcPts val="1200"/>
              </a:spcBef>
              <a:buSzPct val="123000"/>
              <a:buFont typeface="Times Roman"/>
              <a:buChar char="•"/>
              <a:defRPr sz="3100">
                <a:latin typeface="Thonburi"/>
                <a:ea typeface="Thonburi"/>
                <a:cs typeface="Thonburi"/>
                <a:sym typeface="Thonburi"/>
              </a:defRPr>
            </a:pPr>
            <a:r>
              <a:t>Teilgebiet des maschinellen Lernens</a:t>
            </a:r>
          </a:p>
          <a:p>
            <a:pPr marL="457200" indent="-317500" defTabSz="457200">
              <a:lnSpc>
                <a:spcPct val="100000"/>
              </a:lnSpc>
              <a:spcBef>
                <a:spcPts val="1200"/>
              </a:spcBef>
              <a:buSzPct val="123000"/>
              <a:buFont typeface="Times Roman"/>
              <a:buChar char="•"/>
              <a:defRPr sz="3100">
                <a:latin typeface="Thonburi"/>
                <a:ea typeface="Thonburi"/>
                <a:cs typeface="Thonburi"/>
                <a:sym typeface="Thonburi"/>
              </a:defRPr>
            </a:pPr>
          </a:p>
          <a:p>
            <a:pPr marL="457200" indent="-317500" defTabSz="457200">
              <a:lnSpc>
                <a:spcPct val="100000"/>
              </a:lnSpc>
              <a:spcBef>
                <a:spcPts val="1200"/>
              </a:spcBef>
              <a:buSzPct val="123000"/>
              <a:buFont typeface="Times Roman"/>
              <a:buChar char="•"/>
              <a:defRPr sz="3100">
                <a:latin typeface="Thonburi"/>
                <a:ea typeface="Thonburi"/>
                <a:cs typeface="Thonburi"/>
                <a:sym typeface="Thonburi"/>
              </a:defRPr>
            </a:pPr>
            <a:r>
              <a:t>ein </a:t>
            </a:r>
            <a:r>
              <a:rPr b="1"/>
              <a:t>Agent</a:t>
            </a:r>
            <a:r>
              <a:t> lernt, in einer </a:t>
            </a:r>
            <a:r>
              <a:rPr b="1"/>
              <a:t>Umgebung</a:t>
            </a:r>
            <a:r>
              <a:t> durch </a:t>
            </a:r>
            <a:r>
              <a:rPr b="1"/>
              <a:t>Interaktion</a:t>
            </a:r>
            <a:r>
              <a:t> optimale </a:t>
            </a:r>
            <a:r>
              <a:rPr b="1"/>
              <a:t>Entscheidungen</a:t>
            </a:r>
            <a:r>
              <a:t> zu treffen.</a:t>
            </a:r>
          </a:p>
          <a:p>
            <a:pPr marL="457200" indent="-317500" defTabSz="457200">
              <a:lnSpc>
                <a:spcPct val="100000"/>
              </a:lnSpc>
              <a:spcBef>
                <a:spcPts val="1200"/>
              </a:spcBef>
              <a:buSzPct val="123000"/>
              <a:buFont typeface="Times Roman"/>
              <a:buChar char="•"/>
              <a:defRPr sz="2900">
                <a:latin typeface="Thonburi"/>
                <a:ea typeface="Thonburi"/>
                <a:cs typeface="Thonburi"/>
                <a:sym typeface="Thonburi"/>
              </a:defRPr>
            </a:pPr>
          </a:p>
          <a:p>
            <a:pPr marL="457200" indent="-317500" defTabSz="457200">
              <a:lnSpc>
                <a:spcPct val="100000"/>
              </a:lnSpc>
              <a:spcBef>
                <a:spcPts val="1200"/>
              </a:spcBef>
              <a:buSzPct val="123000"/>
              <a:buFont typeface="Times Roman"/>
              <a:buChar char="•"/>
              <a:defRPr sz="2900">
                <a:latin typeface="Thonburi"/>
                <a:ea typeface="Thonburi"/>
                <a:cs typeface="Thonburi"/>
                <a:sym typeface="Thonburi"/>
              </a:defRPr>
            </a:pPr>
            <a:r>
              <a:t>Ziel: </a:t>
            </a:r>
            <a:r>
              <a:rPr b="1"/>
              <a:t>Maximierung einer Belohnung</a:t>
            </a:r>
            <a:r>
              <a:t> durch Auswahl von </a:t>
            </a:r>
            <a:r>
              <a:rPr b="1"/>
              <a:t>Aktionen</a:t>
            </a:r>
            <a:r>
              <a:t> basierend auf </a:t>
            </a:r>
            <a:r>
              <a:rPr b="1"/>
              <a:t>Beobachtungen</a:t>
            </a:r>
            <a:r>
              <a:t>.</a:t>
            </a:r>
          </a:p>
        </p:txBody>
      </p:sp>
      <p:pic>
        <p:nvPicPr>
          <p:cNvPr id="194" name="pasted-movie.png" descr="pasted-movie.png"/>
          <p:cNvPicPr>
            <a:picLocks noChangeAspect="1"/>
          </p:cNvPicPr>
          <p:nvPr/>
        </p:nvPicPr>
        <p:blipFill>
          <a:blip r:embed="rId2">
            <a:extLst/>
          </a:blip>
          <a:stretch>
            <a:fillRect/>
          </a:stretch>
        </p:blipFill>
        <p:spPr>
          <a:xfrm>
            <a:off x="15218049" y="7821688"/>
            <a:ext cx="8180182" cy="442692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Deep Learning Kurs    -   Tag 16                                                         Alfatraining 2024-08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808990">
              <a:defRPr sz="3528"/>
            </a:lvl1pPr>
          </a:lstStyle>
          <a:p>
            <a:pPr/>
            <a:r>
              <a:t>Deep Learning Kurs    -   Tag 16                                                         Alfatraining 2024-08  Dozent: Karsten Flügge</a:t>
            </a:r>
          </a:p>
        </p:txBody>
      </p:sp>
      <p:sp>
        <p:nvSpPr>
          <p:cNvPr id="197" name="Kleine Geschichte Spiel-Agenten"/>
          <p:cNvSpPr txBox="1"/>
          <p:nvPr>
            <p:ph type="subTitle" sz="quarter" idx="1"/>
          </p:nvPr>
        </p:nvSpPr>
        <p:spPr>
          <a:xfrm>
            <a:off x="462433" y="502636"/>
            <a:ext cx="21971001" cy="1001212"/>
          </a:xfrm>
          <a:prstGeom prst="rect">
            <a:avLst/>
          </a:prstGeom>
        </p:spPr>
        <p:txBody>
          <a:bodyPr/>
          <a:lstStyle/>
          <a:p>
            <a:pPr/>
            <a:r>
              <a:t>Kleine Geschichte Spiel-Agenten</a:t>
            </a:r>
          </a:p>
        </p:txBody>
      </p:sp>
      <p:sp>
        <p:nvSpPr>
          <p:cNvPr id="198" name="Erfolgsgeschichte…"/>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43484">
              <a:lnSpc>
                <a:spcPct val="100000"/>
              </a:lnSpc>
              <a:spcBef>
                <a:spcPts val="0"/>
              </a:spcBef>
              <a:defRPr sz="5529">
                <a:solidFill>
                  <a:srgbClr val="080808"/>
                </a:solidFill>
                <a:latin typeface="Courier"/>
                <a:ea typeface="Courier"/>
                <a:cs typeface="Courier"/>
                <a:sym typeface="Courier"/>
              </a:defRPr>
            </a:pPr>
            <a:r>
              <a:t>Erfolgsgeschichte</a:t>
            </a:r>
          </a:p>
          <a:p>
            <a:pPr defTabSz="443484">
              <a:lnSpc>
                <a:spcPct val="100000"/>
              </a:lnSpc>
              <a:spcBef>
                <a:spcPts val="0"/>
              </a:spcBef>
              <a:defRPr sz="4559">
                <a:solidFill>
                  <a:srgbClr val="080808"/>
                </a:solidFill>
                <a:latin typeface="Courier"/>
                <a:ea typeface="Courier"/>
                <a:cs typeface="Courier"/>
                <a:sym typeface="Courier"/>
              </a:defRPr>
            </a:pPr>
            <a:r>
              <a:rPr b="1"/>
              <a:t>Schach</a:t>
            </a:r>
            <a:r>
              <a:t>: Der Schach-Computer </a:t>
            </a:r>
            <a:r>
              <a:rPr b="1"/>
              <a:t>Deep Blue</a:t>
            </a:r>
            <a:r>
              <a:t>, der Garry Kasparov besiegt hat, ist ein Beispiel für einen deliberativen Spiel-Agenten, der durch umfassende Berechnungen Züge analysiert.</a:t>
            </a:r>
          </a:p>
          <a:p>
            <a:pPr defTabSz="443484">
              <a:lnSpc>
                <a:spcPct val="100000"/>
              </a:lnSpc>
              <a:spcBef>
                <a:spcPts val="0"/>
              </a:spcBef>
              <a:defRPr sz="4559">
                <a:solidFill>
                  <a:srgbClr val="080808"/>
                </a:solidFill>
                <a:latin typeface="Courier"/>
                <a:ea typeface="Courier"/>
                <a:cs typeface="Courier"/>
                <a:sym typeface="Courier"/>
              </a:defRPr>
            </a:pPr>
            <a:r>
              <a:rPr b="1"/>
              <a:t>Jeopardy</a:t>
            </a:r>
            <a:r>
              <a:t>: When IBM was great (komplexe Architektur)</a:t>
            </a:r>
          </a:p>
          <a:p>
            <a:pPr defTabSz="443484">
              <a:lnSpc>
                <a:spcPct val="100000"/>
              </a:lnSpc>
              <a:spcBef>
                <a:spcPts val="0"/>
              </a:spcBef>
              <a:defRPr b="1" sz="4559">
                <a:solidFill>
                  <a:srgbClr val="080808"/>
                </a:solidFill>
                <a:latin typeface="Courier"/>
                <a:ea typeface="Courier"/>
                <a:cs typeface="Courier"/>
                <a:sym typeface="Courier"/>
              </a:defRPr>
            </a:pPr>
            <a:r>
              <a:t>DeepMind: 2013 </a:t>
            </a:r>
            <a:r>
              <a:rPr b="0"/>
              <a:t>verschiedenste </a:t>
            </a:r>
            <a:r>
              <a:t>Atari</a:t>
            </a:r>
            <a:r>
              <a:rPr b="0"/>
              <a:t> Spiele mit dem </a:t>
            </a:r>
            <a:r>
              <a:t>selben Netz</a:t>
            </a:r>
            <a:r>
              <a:rPr b="0"/>
              <a:t> geschlagen ( Transfer Learning von Meta-Strategien!)</a:t>
            </a:r>
          </a:p>
          <a:p>
            <a:pPr defTabSz="443484">
              <a:lnSpc>
                <a:spcPct val="100000"/>
              </a:lnSpc>
              <a:spcBef>
                <a:spcPts val="0"/>
              </a:spcBef>
              <a:defRPr sz="4559">
                <a:solidFill>
                  <a:srgbClr val="080808"/>
                </a:solidFill>
                <a:latin typeface="Courier"/>
                <a:ea typeface="Courier"/>
                <a:cs typeface="Courier"/>
                <a:sym typeface="Courier"/>
              </a:defRPr>
            </a:pPr>
            <a:r>
              <a:rPr b="1"/>
              <a:t>Go</a:t>
            </a:r>
            <a:r>
              <a:t>: AlphaGo, basierend auf Deep Learning und Reinforcement Learning, besiegte 2016 den weltbesten Go-Spieler.</a:t>
            </a:r>
          </a:p>
          <a:p>
            <a:pPr defTabSz="443484">
              <a:lnSpc>
                <a:spcPct val="100000"/>
              </a:lnSpc>
              <a:spcBef>
                <a:spcPts val="0"/>
              </a:spcBef>
              <a:defRPr sz="4559">
                <a:solidFill>
                  <a:srgbClr val="080808"/>
                </a:solidFill>
                <a:latin typeface="Courier"/>
                <a:ea typeface="Courier"/>
                <a:cs typeface="Courier"/>
                <a:sym typeface="Courier"/>
              </a:defRPr>
            </a:pPr>
            <a:r>
              <a:t>Moderne </a:t>
            </a:r>
          </a:p>
          <a:p>
            <a:pPr defTabSz="443484">
              <a:lnSpc>
                <a:spcPct val="100000"/>
              </a:lnSpc>
              <a:spcBef>
                <a:spcPts val="0"/>
              </a:spcBef>
              <a:defRPr sz="4559">
                <a:solidFill>
                  <a:srgbClr val="080808"/>
                </a:solidFill>
                <a:latin typeface="Courier"/>
                <a:ea typeface="Courier"/>
                <a:cs typeface="Courier"/>
                <a:sym typeface="Courier"/>
              </a:defRPr>
            </a:pPr>
            <a:r>
              <a:rPr b="1"/>
              <a:t>Videospiele</a:t>
            </a:r>
            <a:r>
              <a:t>: NPCs (Non-Player </a:t>
            </a:r>
            <a:r>
              <a:rPr b="1"/>
              <a:t>Characters</a:t>
            </a:r>
            <a:r>
              <a:t>) in Computerspielen sind oft KI-gesteuerte Agenten, die auf bestimmte Umgebungen oder Spieleraktionen reagieren.</a:t>
            </a:r>
          </a:p>
          <a:p>
            <a:pPr defTabSz="443484">
              <a:lnSpc>
                <a:spcPct val="100000"/>
              </a:lnSpc>
              <a:spcBef>
                <a:spcPts val="0"/>
              </a:spcBef>
              <a:defRPr b="1" sz="4559">
                <a:solidFill>
                  <a:srgbClr val="080808"/>
                </a:solidFill>
                <a:latin typeface="Courier"/>
                <a:ea typeface="Courier"/>
                <a:cs typeface="Courier"/>
                <a:sym typeface="Courier"/>
              </a:defRPr>
            </a:pPr>
            <a:r>
              <a:t>Minecraft/Pokemon? </a:t>
            </a:r>
            <a:r>
              <a:rPr b="0"/>
              <a:t>Claude / Grok / ... live on Twitch</a:t>
            </a:r>
            <a:endParaRPr b="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01" name="Sutton"/>
          <p:cNvSpPr txBox="1"/>
          <p:nvPr>
            <p:ph type="subTitle" sz="quarter" idx="1"/>
          </p:nvPr>
        </p:nvSpPr>
        <p:spPr>
          <a:xfrm>
            <a:off x="462433" y="502636"/>
            <a:ext cx="21971001" cy="1001212"/>
          </a:xfrm>
          <a:prstGeom prst="rect">
            <a:avLst/>
          </a:prstGeom>
        </p:spPr>
        <p:txBody>
          <a:bodyPr/>
          <a:lstStyle>
            <a:lvl1pPr>
              <a:defRPr b="0"/>
            </a:lvl1pPr>
          </a:lstStyle>
          <a:p>
            <a:pPr>
              <a:defRPr b="1"/>
            </a:pPr>
            <a:r>
              <a:rPr b="0"/>
              <a:t>Sutton</a:t>
            </a:r>
          </a:p>
        </p:txBody>
      </p:sp>
      <p:sp>
        <p:nvSpPr>
          <p:cNvPr id="202" name="Die Vorstellung, dass wir durch Interaktion mit unserer Umgebung lernen, ist wahrscheinlich die erste, die uns in den Sinn kommt, wenn wir über die Natur des Lernens nachdenken. Wenn ein Säugling spielt, mit den Armen wedelt oder sich umsieht, hat er kei"/>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1500"/>
              </a:spcBef>
              <a:defRPr sz="4100">
                <a:latin typeface="Times Roman"/>
                <a:ea typeface="Times Roman"/>
                <a:cs typeface="Times Roman"/>
                <a:sym typeface="Times Roman"/>
              </a:defRPr>
            </a:lvl1pPr>
          </a:lstStyle>
          <a:p>
            <a:pPr/>
            <a:r>
              <a:t>Die Vorstellung, dass wir durch Interaktion mit unserer Umgebung lernen, ist wahrscheinlich die erste, die uns in den Sinn kommt, wenn wir über die Natur des Lernens nachdenken. Wenn ein Säugling spielt, mit den Armen wedelt oder sich umsieht, hat er keinen expliziten Lehrer, aber eine direkte sensomotorische Verbindung zur Umwelt. Durch das Ausüben dieser Verbindung entsteht eine Fülle an Informationen über Ursache und Wirkung, über die Konsequenzen von Handlungen und darüber, was zu tun ist, um Ziele zu erreichen. Solche Interaktionen sind zweifellos eine bedeutende Quelle unseres Wissens über die Umwelt und uns selbst – sei es beim Autofahren lernen oder beim Führen eines Gesprächs. Wir nehmen stets wahr, wie die Umwelt auf unser Verhalten reagiert und versuchen, durch unser Handeln Einfluss zu nehmen. Lernen durch Interaktion ist eine grundlegende Idee, die nahezu allen Theorien des Lernens und der Intelligenz zugrunde liegt.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inforcement Learning Kurs    -   Tag 1                                                         Alfatraining 2025-05  Dozent: Karsten Flügge"/>
          <p:cNvSpPr txBox="1"/>
          <p:nvPr>
            <p:ph type="body" idx="21"/>
          </p:nvPr>
        </p:nvSpPr>
        <p:spPr>
          <a:xfrm>
            <a:off x="462432" y="12985819"/>
            <a:ext cx="23459135" cy="636979"/>
          </a:xfrm>
          <a:prstGeom prst="rect">
            <a:avLst/>
          </a:prstGeom>
          <a:extLst>
            <a:ext uri="{C572A759-6A51-4108-AA02-DFA0A04FC94B}">
              <ma14:wrappingTextBoxFlag xmlns:ma14="http://schemas.microsoft.com/office/mac/drawingml/2011/main" val="1"/>
            </a:ext>
          </a:extLst>
        </p:spPr>
        <p:txBody>
          <a:bodyPr/>
          <a:lstStyle>
            <a:lvl1pPr defTabSz="751205">
              <a:defRPr sz="3276"/>
            </a:lvl1pPr>
          </a:lstStyle>
          <a:p>
            <a:pPr/>
            <a:r>
              <a:t>Reinforcement Learning Kurs    -   Tag 1                                                         Alfatraining 2025-05  Dozent: Karsten Flügge</a:t>
            </a:r>
          </a:p>
        </p:txBody>
      </p:sp>
      <p:sp>
        <p:nvSpPr>
          <p:cNvPr id="205" name="Sutton"/>
          <p:cNvSpPr txBox="1"/>
          <p:nvPr>
            <p:ph type="subTitle" sz="quarter" idx="1"/>
          </p:nvPr>
        </p:nvSpPr>
        <p:spPr>
          <a:xfrm>
            <a:off x="462433" y="502636"/>
            <a:ext cx="21971001" cy="1001212"/>
          </a:xfrm>
          <a:prstGeom prst="rect">
            <a:avLst/>
          </a:prstGeom>
        </p:spPr>
        <p:txBody>
          <a:bodyPr/>
          <a:lstStyle>
            <a:lvl1pPr>
              <a:defRPr b="0"/>
            </a:lvl1pPr>
          </a:lstStyle>
          <a:p>
            <a:pPr>
              <a:defRPr b="1"/>
            </a:pPr>
            <a:r>
              <a:rPr b="0"/>
              <a:t>Sutton</a:t>
            </a:r>
          </a:p>
        </p:txBody>
      </p:sp>
      <p:sp>
        <p:nvSpPr>
          <p:cNvPr id="206" name="Wir untersuchen einen rechnergestützten Ansatz zum Lernen durch Interaktion. Anstatt direkt darüber zu theoretisieren, wie Menschen oder Tiere lernen, untersuchen wir idealisierte Lernsituationen und bewerten die Effektivität verschiedener Lernmethoden. "/>
          <p:cNvSpPr txBox="1"/>
          <p:nvPr/>
        </p:nvSpPr>
        <p:spPr>
          <a:xfrm>
            <a:off x="1206499" y="1918625"/>
            <a:ext cx="21971002" cy="106524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7200">
              <a:lnSpc>
                <a:spcPct val="100000"/>
              </a:lnSpc>
              <a:spcBef>
                <a:spcPts val="1500"/>
              </a:spcBef>
              <a:defRPr sz="4100">
                <a:latin typeface="Times Roman"/>
                <a:ea typeface="Times Roman"/>
                <a:cs typeface="Times Roman"/>
                <a:sym typeface="Times Roman"/>
              </a:defRPr>
            </a:lvl1pPr>
          </a:lstStyle>
          <a:p>
            <a:pPr/>
            <a:r>
              <a:t>Wir untersuchen einen rechnergestützten Ansatz zum Lernen durch Interaktion. Anstatt direkt darüber zu theoretisieren, wie Menschen oder Tiere lernen, untersuchen wir idealisierte Lernsituationen und bewerten die Effektivität verschiedener Lernmethoden. Wir nehmen dabei die Perspektive eines KI-Forschers oder Ingenieurs ein. Wir entwerfen Maschinen, die effektiv Lernprobleme von wissenschaftlichem oder wirtschaftlichem Interesse lösen, und bewerten die Entwürfe durch mathematische Analysen oder rechnergestützte Experimente. Der untersuchte Ansatz, das Verstärkungslernen (Reinforcement Learning), ist wesentlich stärker auf zielgerichtetes Lernen aus Interaktionen fokussiert als andere maschinelle Lernansätze.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