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11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Low-angle exterior view of a modern building facade covered with aluminium discs under a clear, blue sky"/>
          <p:cNvSpPr/>
          <p:nvPr>
            <p:ph type="pic" sz="quarter" idx="21"/>
          </p:nvPr>
        </p:nvSpPr>
        <p:spPr>
          <a:xfrm>
            <a:off x="15417800" y="1270000"/>
            <a:ext cx="8144934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Low-angle view of a modern, curved building under a cloudy sky"/>
          <p:cNvSpPr/>
          <p:nvPr>
            <p:ph type="pic" sz="quarter" idx="22"/>
          </p:nvPr>
        </p:nvSpPr>
        <p:spPr>
          <a:xfrm>
            <a:off x="15443200" y="7086600"/>
            <a:ext cx="8138580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View from inside a modern white building with glass panels, looking up to a bright, partly cloudy sky"/>
          <p:cNvSpPr/>
          <p:nvPr>
            <p:ph type="pic" idx="23"/>
          </p:nvPr>
        </p:nvSpPr>
        <p:spPr>
          <a:xfrm>
            <a:off x="-124635" y="1270000"/>
            <a:ext cx="16840169" cy="112437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Low-angle view of the Azadi Tower in Tehran, Iran against a clear, bright sky"/>
          <p:cNvSpPr/>
          <p:nvPr>
            <p:ph type="pic" idx="21"/>
          </p:nvPr>
        </p:nvSpPr>
        <p:spPr>
          <a:xfrm>
            <a:off x="0" y="-1282700"/>
            <a:ext cx="24384000" cy="16281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View from inside a stone structure, looking out towards stairs and a clear, blue sky"/>
          <p:cNvSpPr/>
          <p:nvPr>
            <p:ph type="pic" idx="21"/>
          </p:nvPr>
        </p:nvSpPr>
        <p:spPr>
          <a:xfrm>
            <a:off x="0" y="-1270000"/>
            <a:ext cx="24384000" cy="16272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 modern white building with glass panels against a clear, blue sky"/>
          <p:cNvSpPr/>
          <p:nvPr>
            <p:ph type="pic" idx="21"/>
          </p:nvPr>
        </p:nvSpPr>
        <p:spPr>
          <a:xfrm>
            <a:off x="92710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Small section of a modern shell bridge in Qingdao, Shandong, China with a partly cloudy sky above"/>
          <p:cNvSpPr/>
          <p:nvPr>
            <p:ph type="pic" idx="22"/>
          </p:nvPr>
        </p:nvSpPr>
        <p:spPr>
          <a:xfrm>
            <a:off x="9271000" y="1263848"/>
            <a:ext cx="16773843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7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openai.com/index/sora/" TargetMode="Externa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huggingface.co/spaces/lmsys/chatbot-arena-leaderboard" TargetMode="External"/><Relationship Id="rId3" Type="http://schemas.openxmlformats.org/officeDocument/2006/relationships/image" Target="../media/image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deepmind.google/discover/blog/ai-solves-imo-problems-at-silver-medal-level/" TargetMode="Externa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Alfatraining Kurs  2024-08  Dozent: Karsten Flügge"/>
          <p:cNvSpPr txBox="1"/>
          <p:nvPr>
            <p:ph type="body" idx="21"/>
          </p:nvPr>
        </p:nvSpPr>
        <p:spPr>
          <a:xfrm>
            <a:off x="1206499" y="11839048"/>
            <a:ext cx="21971002" cy="6369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Alfatraining Kurs  2024-08  Dozent: Karsten Flügge</a:t>
            </a:r>
          </a:p>
        </p:txBody>
      </p:sp>
      <p:sp>
        <p:nvSpPr>
          <p:cNvPr id="172" name="Deep Learning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lvl="3">
              <a:defRPr spc="-232" sz="11600"/>
            </a:pPr>
            <a:r>
              <a:t>Deep Learning</a:t>
            </a:r>
          </a:p>
        </p:txBody>
      </p:sp>
      <p:sp>
        <p:nvSpPr>
          <p:cNvPr id="173" name="Grundlagen Grundbegriffe Grundübungen"/>
          <p:cNvSpPr txBox="1"/>
          <p:nvPr>
            <p:ph type="subTitle" sz="quarter" idx="1"/>
          </p:nvPr>
        </p:nvSpPr>
        <p:spPr>
          <a:xfrm>
            <a:off x="6506825" y="7223190"/>
            <a:ext cx="16665518" cy="1905001"/>
          </a:xfrm>
          <a:prstGeom prst="rect">
            <a:avLst/>
          </a:prstGeom>
        </p:spPr>
        <p:txBody>
          <a:bodyPr/>
          <a:lstStyle/>
          <a:p>
            <a:pPr/>
            <a:r>
              <a:t>Grundlagen Grundbegriffe Grundübungen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Deep Learning Kurs    -   Tag 1                                                         Alfatraining 2024-08  Dozent: Karsten Flügge"/>
          <p:cNvSpPr txBox="1"/>
          <p:nvPr>
            <p:ph type="body" idx="21"/>
          </p:nvPr>
        </p:nvSpPr>
        <p:spPr>
          <a:xfrm>
            <a:off x="462432" y="12985819"/>
            <a:ext cx="23459135" cy="6369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17244">
              <a:defRPr sz="3564"/>
            </a:lvl1pPr>
          </a:lstStyle>
          <a:p>
            <a:pPr/>
            <a:r>
              <a:t>Deep Learning Kurs    -   Tag 1                                                         Alfatraining 2024-08  Dozent: Karsten Flügge</a:t>
            </a:r>
          </a:p>
        </p:txBody>
      </p:sp>
      <p:sp>
        <p:nvSpPr>
          <p:cNvPr id="208" name="Kleine Geschichte"/>
          <p:cNvSpPr txBox="1"/>
          <p:nvPr>
            <p:ph type="subTitle" sz="quarter" idx="1"/>
          </p:nvPr>
        </p:nvSpPr>
        <p:spPr>
          <a:xfrm>
            <a:off x="462433" y="502636"/>
            <a:ext cx="21971001" cy="1001212"/>
          </a:xfrm>
          <a:prstGeom prst="rect">
            <a:avLst/>
          </a:prstGeom>
        </p:spPr>
        <p:txBody>
          <a:bodyPr/>
          <a:lstStyle/>
          <a:p>
            <a:pPr/>
            <a:r>
              <a:t>Kleine Geschichte</a:t>
            </a:r>
          </a:p>
        </p:txBody>
      </p:sp>
      <p:sp>
        <p:nvSpPr>
          <p:cNvPr id="209" name="1960 trucks vs cars…"/>
          <p:cNvSpPr txBox="1"/>
          <p:nvPr/>
        </p:nvSpPr>
        <p:spPr>
          <a:xfrm>
            <a:off x="1206499" y="1918625"/>
            <a:ext cx="21971002" cy="1065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1960 trucks vs cars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1980 AI Winter (ging nicht recht weiter mit Theorie)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2012 AlexNet (8 Schichten tiefes Netz für </a:t>
            </a:r>
            <a:r>
              <a:rPr u="sng"/>
              <a:t>Bilderkennung</a:t>
            </a:r>
            <a:r>
              <a:t>)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Was brachte den </a:t>
            </a:r>
            <a:r>
              <a:rPr u="sng"/>
              <a:t>Durchbruch</a:t>
            </a:r>
            <a:r>
              <a:t>: </a:t>
            </a:r>
          </a:p>
          <a:p>
            <a:pPr lvl="1"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mehr Rechenpower mit GPUs</a:t>
            </a:r>
          </a:p>
          <a:p>
            <a:pPr lvl="1"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Theoretische / Praktische Lösungen von vorigen Problemen:</a:t>
            </a:r>
          </a:p>
          <a:p>
            <a:pPr lvl="1"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Exploding / Vanishing Gradient </a:t>
            </a:r>
          </a:p>
          <a:p>
            <a:pPr lvl="1"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Over / Underfitting</a:t>
            </a:r>
          </a:p>
          <a:p>
            <a:pPr lvl="1"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Deep Learning (viele Schichten)</a:t>
            </a:r>
          </a:p>
          <a:p>
            <a:pPr lvl="1"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dank dropout, residuals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Deep Learning Kurs    -   Tag 1                                                         Alfatraining 2024-08  Dozent: Karsten Flügge"/>
          <p:cNvSpPr txBox="1"/>
          <p:nvPr>
            <p:ph type="body" idx="21"/>
          </p:nvPr>
        </p:nvSpPr>
        <p:spPr>
          <a:xfrm>
            <a:off x="462432" y="12985819"/>
            <a:ext cx="23459135" cy="6369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17244">
              <a:defRPr sz="3564"/>
            </a:lvl1pPr>
          </a:lstStyle>
          <a:p>
            <a:pPr/>
            <a:r>
              <a:t>Deep Learning Kurs    -   Tag 1                                                         Alfatraining 2024-08  Dozent: Karsten Flügge</a:t>
            </a:r>
          </a:p>
        </p:txBody>
      </p:sp>
      <p:sp>
        <p:nvSpPr>
          <p:cNvPr id="212" name="SOTA State Of The Art"/>
          <p:cNvSpPr txBox="1"/>
          <p:nvPr>
            <p:ph type="subTitle" sz="quarter" idx="1"/>
          </p:nvPr>
        </p:nvSpPr>
        <p:spPr>
          <a:xfrm>
            <a:off x="462433" y="502636"/>
            <a:ext cx="21971001" cy="1001212"/>
          </a:xfrm>
          <a:prstGeom prst="rect">
            <a:avLst/>
          </a:prstGeom>
        </p:spPr>
        <p:txBody>
          <a:bodyPr/>
          <a:lstStyle/>
          <a:p>
            <a:pPr/>
            <a:r>
              <a:t>SOTA State Of The Art</a:t>
            </a:r>
          </a:p>
        </p:txBody>
      </p:sp>
      <p:sp>
        <p:nvSpPr>
          <p:cNvPr id="213" name="Style transfer…"/>
          <p:cNvSpPr txBox="1"/>
          <p:nvPr/>
        </p:nvSpPr>
        <p:spPr>
          <a:xfrm>
            <a:off x="1206499" y="1918625"/>
            <a:ext cx="21971002" cy="1065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Style transfer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LLM Large Language Models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Multimodal Text, Ton &amp; Bild (bald Video)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Bild Erzeugung, Erkennung und Beschreibung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Video Erzeugung ( </a:t>
            </a:r>
            <a:r>
              <a:rPr u="sng">
                <a:hlinkClick r:id="rId2" invalidUrl="" action="" tgtFrame="" tooltip="" history="1" highlightClick="0" endSnd="0"/>
              </a:rPr>
              <a:t>https://openai.com/index/sora/</a:t>
            </a:r>
            <a:r>
              <a:t> … )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3D Modell Erzeugung (Gaussian Splatter, schlechte Topographie)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Kaggle Wettbewerbe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LLM Arena Elo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Small LLMs auf eigenem Rechner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Deep Learning Kurs    -   Tag 1                                                         Alfatraining 2024-08  Dozent: Karsten Flügge"/>
          <p:cNvSpPr txBox="1"/>
          <p:nvPr>
            <p:ph type="body" idx="21"/>
          </p:nvPr>
        </p:nvSpPr>
        <p:spPr>
          <a:xfrm>
            <a:off x="462432" y="12985819"/>
            <a:ext cx="23459135" cy="6369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17244">
              <a:defRPr sz="3564"/>
            </a:lvl1pPr>
          </a:lstStyle>
          <a:p>
            <a:pPr/>
            <a:r>
              <a:t>Deep Learning Kurs    -   Tag 1                                                         Alfatraining 2024-08  Dozent: Karsten Flügge</a:t>
            </a:r>
          </a:p>
        </p:txBody>
      </p:sp>
      <p:sp>
        <p:nvSpPr>
          <p:cNvPr id="216" name="SOTA State Of The Art"/>
          <p:cNvSpPr txBox="1"/>
          <p:nvPr>
            <p:ph type="subTitle" sz="quarter" idx="1"/>
          </p:nvPr>
        </p:nvSpPr>
        <p:spPr>
          <a:xfrm>
            <a:off x="462433" y="502636"/>
            <a:ext cx="21971001" cy="1001212"/>
          </a:xfrm>
          <a:prstGeom prst="rect">
            <a:avLst/>
          </a:prstGeom>
        </p:spPr>
        <p:txBody>
          <a:bodyPr/>
          <a:lstStyle/>
          <a:p>
            <a:pPr/>
            <a:r>
              <a:t>SOTA State Of The Art</a:t>
            </a:r>
          </a:p>
        </p:txBody>
      </p:sp>
      <p:sp>
        <p:nvSpPr>
          <p:cNvPr id="217" name="Wie gut ist mein Netzwerk?…"/>
          <p:cNvSpPr txBox="1"/>
          <p:nvPr/>
        </p:nvSpPr>
        <p:spPr>
          <a:xfrm>
            <a:off x="1206499" y="1918625"/>
            <a:ext cx="21971002" cy="1065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Wie gut ist mein Netzwerk?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Baseline (Richtline)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Minimales Grundmodell, oder SoTA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Deep Learning Kurs    -   Tag 1                                                         Alfatraining 2024-08  Dozent: Karsten Flügge"/>
          <p:cNvSpPr txBox="1"/>
          <p:nvPr>
            <p:ph type="body" idx="21"/>
          </p:nvPr>
        </p:nvSpPr>
        <p:spPr>
          <a:xfrm>
            <a:off x="462432" y="12985819"/>
            <a:ext cx="23459135" cy="6369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17244">
              <a:defRPr sz="3564"/>
            </a:lvl1pPr>
          </a:lstStyle>
          <a:p>
            <a:pPr/>
            <a:r>
              <a:t>Deep Learning Kurs    -   Tag 1                                                         Alfatraining 2024-08  Dozent: Karsten Flügge</a:t>
            </a:r>
          </a:p>
        </p:txBody>
      </p:sp>
      <p:sp>
        <p:nvSpPr>
          <p:cNvPr id="220" name="SOTA State Of The Art"/>
          <p:cNvSpPr txBox="1"/>
          <p:nvPr>
            <p:ph type="subTitle" sz="quarter" idx="1"/>
          </p:nvPr>
        </p:nvSpPr>
        <p:spPr>
          <a:xfrm>
            <a:off x="462433" y="502636"/>
            <a:ext cx="21971001" cy="1001212"/>
          </a:xfrm>
          <a:prstGeom prst="rect">
            <a:avLst/>
          </a:prstGeom>
        </p:spPr>
        <p:txBody>
          <a:bodyPr/>
          <a:lstStyle/>
          <a:p>
            <a:pPr/>
            <a:r>
              <a:t>SOTA State Of The Art</a:t>
            </a:r>
          </a:p>
        </p:txBody>
      </p:sp>
      <p:sp>
        <p:nvSpPr>
          <p:cNvPr id="221" name="LLM Arena Elo &quot;Blindbewertungen&quot;…"/>
          <p:cNvSpPr txBox="1"/>
          <p:nvPr/>
        </p:nvSpPr>
        <p:spPr>
          <a:xfrm>
            <a:off x="1206499" y="1918625"/>
            <a:ext cx="21971002" cy="1065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365760">
              <a:lnSpc>
                <a:spcPct val="100000"/>
              </a:lnSpc>
              <a:spcBef>
                <a:spcPts val="0"/>
              </a:spcBef>
              <a:defRPr b="1" sz="296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LLM Arena Elo "Blindbewertungen"</a:t>
            </a:r>
          </a:p>
          <a:p>
            <a:pPr defTabSz="365760">
              <a:lnSpc>
                <a:spcPct val="100000"/>
              </a:lnSpc>
              <a:spcBef>
                <a:spcPts val="0"/>
              </a:spcBef>
              <a:defRPr b="1" sz="296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u="sng">
                <a:hlinkClick r:id="rId2" invalidUrl="" action="" tgtFrame="" tooltip="" history="1" highlightClick="0" endSnd="0"/>
              </a:rPr>
              <a:t>https://huggingface.co/spaces/lmsys/chatbot-arena-leaderboard</a:t>
            </a:r>
          </a:p>
          <a:p>
            <a:pPr defTabSz="365760">
              <a:lnSpc>
                <a:spcPct val="100000"/>
              </a:lnSpc>
              <a:spcBef>
                <a:spcPts val="0"/>
              </a:spcBef>
              <a:defRPr b="1" sz="296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365760">
              <a:lnSpc>
                <a:spcPct val="100000"/>
              </a:lnSpc>
              <a:spcBef>
                <a:spcPts val="0"/>
              </a:spcBef>
              <a:defRPr b="1" sz="296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365760">
              <a:lnSpc>
                <a:spcPct val="100000"/>
              </a:lnSpc>
              <a:spcBef>
                <a:spcPts val="0"/>
              </a:spcBef>
              <a:defRPr b="1" sz="296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365760">
              <a:lnSpc>
                <a:spcPct val="100000"/>
              </a:lnSpc>
              <a:spcBef>
                <a:spcPts val="0"/>
              </a:spcBef>
              <a:defRPr b="1" sz="296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Small LLMs auf eigenem Rechner</a:t>
            </a:r>
          </a:p>
        </p:txBody>
      </p:sp>
      <p:pic>
        <p:nvPicPr>
          <p:cNvPr id="222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6499" y="1918625"/>
            <a:ext cx="20497801" cy="8229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Deep Learning Kurs    -   Tag 1                                                         Alfatraining 2024-08  Dozent: Karsten Flügge"/>
          <p:cNvSpPr txBox="1"/>
          <p:nvPr>
            <p:ph type="body" idx="21"/>
          </p:nvPr>
        </p:nvSpPr>
        <p:spPr>
          <a:xfrm>
            <a:off x="462432" y="12985819"/>
            <a:ext cx="23459135" cy="6369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17244">
              <a:defRPr sz="3564"/>
            </a:lvl1pPr>
          </a:lstStyle>
          <a:p>
            <a:pPr/>
            <a:r>
              <a:t>Deep Learning Kurs    -   Tag 1                                                         Alfatraining 2024-08  Dozent: Karsten Flügge</a:t>
            </a:r>
          </a:p>
        </p:txBody>
      </p:sp>
      <p:sp>
        <p:nvSpPr>
          <p:cNvPr id="225" name="SOTA State Of The Art"/>
          <p:cNvSpPr txBox="1"/>
          <p:nvPr>
            <p:ph type="subTitle" sz="quarter" idx="1"/>
          </p:nvPr>
        </p:nvSpPr>
        <p:spPr>
          <a:xfrm>
            <a:off x="462433" y="502636"/>
            <a:ext cx="21971001" cy="1001212"/>
          </a:xfrm>
          <a:prstGeom prst="rect">
            <a:avLst/>
          </a:prstGeom>
        </p:spPr>
        <p:txBody>
          <a:bodyPr/>
          <a:lstStyle/>
          <a:p>
            <a:pPr/>
            <a:r>
              <a:t>SOTA State Of The Art</a:t>
            </a:r>
          </a:p>
        </p:txBody>
      </p:sp>
      <p:sp>
        <p:nvSpPr>
          <p:cNvPr id="226" name="Objektive Tests: SAT Scholastic Assessment Test / Advanced Placement (AP) / Abitur"/>
          <p:cNvSpPr txBox="1"/>
          <p:nvPr/>
        </p:nvSpPr>
        <p:spPr>
          <a:xfrm>
            <a:off x="1206499" y="1918625"/>
            <a:ext cx="21971002" cy="1065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429768">
              <a:lnSpc>
                <a:spcPct val="100000"/>
              </a:lnSpc>
              <a:spcBef>
                <a:spcPts val="0"/>
              </a:spcBef>
              <a:defRPr b="1" sz="347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29768">
              <a:lnSpc>
                <a:spcPct val="100000"/>
              </a:lnSpc>
              <a:spcBef>
                <a:spcPts val="0"/>
              </a:spcBef>
              <a:defRPr b="1" sz="347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Objektive Tests: SAT Scholastic Assessment Test / Advanced Placement (AP) / Abitur</a:t>
            </a:r>
          </a:p>
        </p:txBody>
      </p:sp>
      <p:pic>
        <p:nvPicPr>
          <p:cNvPr id="2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6499" y="1918625"/>
            <a:ext cx="8041795" cy="9612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Deep Learning Kurs    -   Tag 1                                                         Alfatraining 2024-08  Dozent: Karsten Flügge"/>
          <p:cNvSpPr txBox="1"/>
          <p:nvPr>
            <p:ph type="body" idx="21"/>
          </p:nvPr>
        </p:nvSpPr>
        <p:spPr>
          <a:xfrm>
            <a:off x="462432" y="12985819"/>
            <a:ext cx="23459135" cy="6369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17244">
              <a:defRPr sz="3564"/>
            </a:lvl1pPr>
          </a:lstStyle>
          <a:p>
            <a:pPr/>
            <a:r>
              <a:t>Deep Learning Kurs    -   Tag 1                                                         Alfatraining 2024-08  Dozent: Karsten Flügge</a:t>
            </a:r>
          </a:p>
        </p:txBody>
      </p:sp>
      <p:sp>
        <p:nvSpPr>
          <p:cNvPr id="230" name="SOTA State Of The Art"/>
          <p:cNvSpPr txBox="1"/>
          <p:nvPr>
            <p:ph type="subTitle" sz="quarter" idx="1"/>
          </p:nvPr>
        </p:nvSpPr>
        <p:spPr>
          <a:xfrm>
            <a:off x="462433" y="502636"/>
            <a:ext cx="21971001" cy="1001212"/>
          </a:xfrm>
          <a:prstGeom prst="rect">
            <a:avLst/>
          </a:prstGeom>
        </p:spPr>
        <p:txBody>
          <a:bodyPr/>
          <a:lstStyle/>
          <a:p>
            <a:pPr/>
            <a:r>
              <a:t>SOTA State Of The Art</a:t>
            </a:r>
          </a:p>
        </p:txBody>
      </p:sp>
      <p:sp>
        <p:nvSpPr>
          <p:cNvPr id="231" name="Objektive Tests:  MMLU (Massive Multitask Language Understanding) benchmark…"/>
          <p:cNvSpPr txBox="1"/>
          <p:nvPr/>
        </p:nvSpPr>
        <p:spPr>
          <a:xfrm>
            <a:off x="1206499" y="1664625"/>
            <a:ext cx="21971002" cy="1065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12700">
              <a:lnSpc>
                <a:spcPct val="135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11111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Objektive Tests:  MMLU (Massive Multitask Language Understanding) </a:t>
            </a:r>
            <a:r>
              <a:rPr b="1"/>
              <a:t>benchmark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LLM Large Language Models, Small LLMs auf eigenem Rechner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`ollama run llama3.1`</a:t>
            </a:r>
          </a:p>
        </p:txBody>
      </p:sp>
      <p:pic>
        <p:nvPicPr>
          <p:cNvPr id="2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92895" y="2800673"/>
            <a:ext cx="14732544" cy="102775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Deep Learning Kurs    -   Tag 1                                                         Alfatraining 2024-08  Dozent: Karsten Flügge"/>
          <p:cNvSpPr txBox="1"/>
          <p:nvPr>
            <p:ph type="body" idx="21"/>
          </p:nvPr>
        </p:nvSpPr>
        <p:spPr>
          <a:xfrm>
            <a:off x="462432" y="12985819"/>
            <a:ext cx="23459135" cy="6369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17244">
              <a:defRPr sz="3564"/>
            </a:lvl1pPr>
          </a:lstStyle>
          <a:p>
            <a:pPr/>
            <a:r>
              <a:t>Deep Learning Kurs    -   Tag 1                                                         Alfatraining 2024-08  Dozent: Karsten Flügge</a:t>
            </a:r>
          </a:p>
        </p:txBody>
      </p:sp>
      <p:sp>
        <p:nvSpPr>
          <p:cNvPr id="235" name="SOTA State Of The Art"/>
          <p:cNvSpPr txBox="1"/>
          <p:nvPr>
            <p:ph type="subTitle" sz="quarter" idx="1"/>
          </p:nvPr>
        </p:nvSpPr>
        <p:spPr>
          <a:xfrm>
            <a:off x="462433" y="502636"/>
            <a:ext cx="21971001" cy="1001212"/>
          </a:xfrm>
          <a:prstGeom prst="rect">
            <a:avLst/>
          </a:prstGeom>
        </p:spPr>
        <p:txBody>
          <a:bodyPr/>
          <a:lstStyle/>
          <a:p>
            <a:pPr/>
            <a:r>
              <a:t>SOTA State Of The Art</a:t>
            </a:r>
          </a:p>
        </p:txBody>
      </p:sp>
      <p:sp>
        <p:nvSpPr>
          <p:cNvPr id="236" name="🥈 International Mathematical Olympiad 🥈 Silber!…"/>
          <p:cNvSpPr txBox="1"/>
          <p:nvPr/>
        </p:nvSpPr>
        <p:spPr>
          <a:xfrm>
            <a:off x="1206499" y="1918625"/>
            <a:ext cx="21971002" cy="1065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457200">
              <a:lnSpc>
                <a:spcPct val="100000"/>
              </a:lnSpc>
              <a:spcBef>
                <a:spcPts val="1600"/>
              </a:spcBef>
              <a:defRPr b="1" sz="41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🥈 International Mathematical Olympiad 🥈 Silber!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3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u="sng">
                <a:hlinkClick r:id="rId2" invalidUrl="" action="" tgtFrame="" tooltip="" history="1" highlightClick="0" endSnd="0"/>
              </a:rPr>
              <a:t>https://deepmind.google/discover/blog/ai-solves-imo-problems-at-silver-medal-level/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3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9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IQ Test?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100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b="1"/>
              <a:t>Verbal IQ</a:t>
            </a:r>
            <a:r>
              <a:t> of the ChatGPT was </a:t>
            </a:r>
            <a:r>
              <a:rPr b="1" sz="3500" u="sng"/>
              <a:t>155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0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https://www.scientificamerican.com/article/i-gave-chatgpt-an-iq-test-heres-what-i-discovered/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3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3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3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"Was schwer für Menschen ist, ist einfach für AI und umgekehrt."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3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3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3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Neue IQ Tests werden gesucht! </a:t>
            </a:r>
            <a:r>
              <a:rPr u="sng"/>
              <a:t>Moving target.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3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3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EQ Tests? "ChatGPT Outshines Humans in Emotional Tests"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3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3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https://neurosciencenews.com/chatgpt-emotion-awareness-23231/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3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3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3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3D taktiles, physikalisches Verständnis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Deep Learning Kurs    -   Tag 1                                                         Alfatraining 2024-08  Dozent: Karsten Flügge"/>
          <p:cNvSpPr txBox="1"/>
          <p:nvPr>
            <p:ph type="body" idx="21"/>
          </p:nvPr>
        </p:nvSpPr>
        <p:spPr>
          <a:xfrm>
            <a:off x="462432" y="12985819"/>
            <a:ext cx="23459135" cy="6369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17244">
              <a:defRPr sz="3564"/>
            </a:lvl1pPr>
          </a:lstStyle>
          <a:p>
            <a:pPr/>
            <a:r>
              <a:t>Deep Learning Kurs    -   Tag 1                                                         Alfatraining 2024-08  Dozent: Karsten Flügge</a:t>
            </a:r>
          </a:p>
        </p:txBody>
      </p:sp>
      <p:sp>
        <p:nvSpPr>
          <p:cNvPr id="239" name="SOTA State Of The Art"/>
          <p:cNvSpPr txBox="1"/>
          <p:nvPr>
            <p:ph type="subTitle" sz="quarter" idx="1"/>
          </p:nvPr>
        </p:nvSpPr>
        <p:spPr>
          <a:xfrm>
            <a:off x="462433" y="502636"/>
            <a:ext cx="21971001" cy="1001212"/>
          </a:xfrm>
          <a:prstGeom prst="rect">
            <a:avLst/>
          </a:prstGeom>
        </p:spPr>
        <p:txBody>
          <a:bodyPr/>
          <a:lstStyle/>
          <a:p>
            <a:pPr/>
            <a:r>
              <a:t>SOTA State Of The Art</a:t>
            </a:r>
          </a:p>
        </p:txBody>
      </p:sp>
      <p:sp>
        <p:nvSpPr>
          <p:cNvPr id="240" name="Bild Verständnis"/>
          <p:cNvSpPr txBox="1"/>
          <p:nvPr/>
        </p:nvSpPr>
        <p:spPr>
          <a:xfrm>
            <a:off x="1206499" y="1918625"/>
            <a:ext cx="21971002" cy="1065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283463">
              <a:lnSpc>
                <a:spcPct val="100000"/>
              </a:lnSpc>
              <a:spcBef>
                <a:spcPts val="0"/>
              </a:spcBef>
              <a:defRPr b="1" sz="2046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Bild Verständnis</a:t>
            </a:r>
          </a:p>
          <a:p>
            <a:pPr defTabSz="283463">
              <a:lnSpc>
                <a:spcPct val="100000"/>
              </a:lnSpc>
              <a:spcBef>
                <a:spcPts val="0"/>
              </a:spcBef>
              <a:defRPr b="1" sz="2046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283463">
              <a:lnSpc>
                <a:spcPct val="100000"/>
              </a:lnSpc>
              <a:spcBef>
                <a:spcPts val="0"/>
              </a:spcBef>
              <a:defRPr b="1" sz="2046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</p:txBody>
      </p:sp>
      <p:pic>
        <p:nvPicPr>
          <p:cNvPr id="241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6499" y="1918625"/>
            <a:ext cx="13575927" cy="98761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Deep Learning Kurs    -   Tag 1                                                         Alfatraining 2024-08  Dozent: Karsten Flügge"/>
          <p:cNvSpPr txBox="1"/>
          <p:nvPr>
            <p:ph type="body" idx="21"/>
          </p:nvPr>
        </p:nvSpPr>
        <p:spPr>
          <a:xfrm>
            <a:off x="462432" y="12985819"/>
            <a:ext cx="23459135" cy="6369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17244">
              <a:defRPr sz="3564"/>
            </a:lvl1pPr>
          </a:lstStyle>
          <a:p>
            <a:pPr/>
            <a:r>
              <a:t>Deep Learning Kurs    -   Tag 1                                                         Alfatraining 2024-08  Dozent: Karsten Flügge</a:t>
            </a:r>
          </a:p>
        </p:txBody>
      </p:sp>
      <p:sp>
        <p:nvSpPr>
          <p:cNvPr id="244" name="Meta Hintergründe"/>
          <p:cNvSpPr txBox="1"/>
          <p:nvPr>
            <p:ph type="subTitle" sz="quarter" idx="1"/>
          </p:nvPr>
        </p:nvSpPr>
        <p:spPr>
          <a:xfrm>
            <a:off x="462433" y="502636"/>
            <a:ext cx="21971001" cy="1001212"/>
          </a:xfrm>
          <a:prstGeom prst="rect">
            <a:avLst/>
          </a:prstGeom>
        </p:spPr>
        <p:txBody>
          <a:bodyPr/>
          <a:lstStyle/>
          <a:p>
            <a:pPr/>
            <a:r>
              <a:t>Meta Hintergründe</a:t>
            </a:r>
          </a:p>
        </p:txBody>
      </p:sp>
      <p:sp>
        <p:nvSpPr>
          <p:cNvPr id="245" name="NVIDIA CUDA blackbox cpp…"/>
          <p:cNvSpPr txBox="1"/>
          <p:nvPr/>
        </p:nvSpPr>
        <p:spPr>
          <a:xfrm>
            <a:off x="1206499" y="1918625"/>
            <a:ext cx="21971002" cy="1065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416052">
              <a:lnSpc>
                <a:spcPct val="100000"/>
              </a:lnSpc>
              <a:spcBef>
                <a:spcPts val="0"/>
              </a:spcBef>
              <a:defRPr b="1" sz="3367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NVIDIA CUDA blackbox cpp</a:t>
            </a:r>
          </a:p>
          <a:p>
            <a:pPr defTabSz="416052">
              <a:lnSpc>
                <a:spcPct val="100000"/>
              </a:lnSpc>
              <a:spcBef>
                <a:spcPts val="0"/>
              </a:spcBef>
              <a:defRPr b="1" sz="3367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Apple Intelligence "AI"</a:t>
            </a:r>
          </a:p>
          <a:p>
            <a:pPr defTabSz="416052">
              <a:lnSpc>
                <a:spcPct val="100000"/>
              </a:lnSpc>
              <a:spcBef>
                <a:spcPts val="0"/>
              </a:spcBef>
              <a:defRPr b="1" sz="3367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Skalierung</a:t>
            </a:r>
          </a:p>
          <a:p>
            <a:pPr defTabSz="416052">
              <a:lnSpc>
                <a:spcPct val="100000"/>
              </a:lnSpc>
              <a:spcBef>
                <a:spcPts val="0"/>
              </a:spcBef>
              <a:defRPr b="1" sz="3367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7 Billionen (trillion) dollar </a:t>
            </a:r>
          </a:p>
          <a:p>
            <a:pPr defTabSz="416052">
              <a:lnSpc>
                <a:spcPct val="100000"/>
              </a:lnSpc>
              <a:spcBef>
                <a:spcPts val="0"/>
              </a:spcBef>
              <a:defRPr b="1" sz="3367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Skynet</a:t>
            </a:r>
          </a:p>
          <a:p>
            <a:pPr defTabSz="416052">
              <a:lnSpc>
                <a:spcPct val="100000"/>
              </a:lnSpc>
              <a:spcBef>
                <a:spcPts val="0"/>
              </a:spcBef>
              <a:defRPr b="1" sz="3367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6052">
              <a:lnSpc>
                <a:spcPct val="100000"/>
              </a:lnSpc>
              <a:spcBef>
                <a:spcPts val="0"/>
              </a:spcBef>
              <a:defRPr b="1" sz="3367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Akademia vs Industrie</a:t>
            </a:r>
          </a:p>
          <a:p>
            <a:pPr defTabSz="416052">
              <a:lnSpc>
                <a:spcPct val="100000"/>
              </a:lnSpc>
              <a:spcBef>
                <a:spcPts val="0"/>
              </a:spcBef>
              <a:defRPr b="1" sz="3367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6052">
              <a:lnSpc>
                <a:spcPct val="100000"/>
              </a:lnSpc>
              <a:spcBef>
                <a:spcPts val="0"/>
              </a:spcBef>
              <a:defRPr b="1" sz="3367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Eigene Ideen </a:t>
            </a:r>
          </a:p>
          <a:p>
            <a:pPr defTabSz="416052">
              <a:lnSpc>
                <a:spcPct val="100000"/>
              </a:lnSpc>
              <a:spcBef>
                <a:spcPts val="0"/>
              </a:spcBef>
              <a:defRPr sz="3367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Anhand von Standard Problemen Testen</a:t>
            </a:r>
          </a:p>
          <a:p>
            <a:pPr defTabSz="416052">
              <a:lnSpc>
                <a:spcPct val="100000"/>
              </a:lnSpc>
              <a:spcBef>
                <a:spcPts val="0"/>
              </a:spcBef>
              <a:defRPr sz="3367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MNist (leider schon 99.99% "gelöst")</a:t>
            </a:r>
          </a:p>
          <a:p>
            <a:pPr defTabSz="416052">
              <a:lnSpc>
                <a:spcPct val="100000"/>
              </a:lnSpc>
              <a:spcBef>
                <a:spcPts val="0"/>
              </a:spcBef>
              <a:defRPr sz="3367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6052">
              <a:lnSpc>
                <a:spcPct val="100000"/>
              </a:lnSpc>
              <a:spcBef>
                <a:spcPts val="0"/>
              </a:spcBef>
              <a:defRPr sz="3367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6052">
              <a:lnSpc>
                <a:spcPct val="100000"/>
              </a:lnSpc>
              <a:spcBef>
                <a:spcPts val="0"/>
              </a:spcBef>
              <a:defRPr sz="3367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https://techxplore.com/news/2024-07-lightweight-neural-network-enables-realistic.html</a:t>
            </a:r>
          </a:p>
        </p:txBody>
      </p:sp>
      <p:pic>
        <p:nvPicPr>
          <p:cNvPr id="246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6499" y="1918625"/>
            <a:ext cx="8063554" cy="33564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Deep Learning Kurs    -   Tag 1                                                         Alfatraining 2024-08  Dozent: Karsten Flügge"/>
          <p:cNvSpPr txBox="1"/>
          <p:nvPr>
            <p:ph type="body" idx="21"/>
          </p:nvPr>
        </p:nvSpPr>
        <p:spPr>
          <a:xfrm>
            <a:off x="462432" y="12985819"/>
            <a:ext cx="23459135" cy="6369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17244">
              <a:defRPr sz="3564"/>
            </a:lvl1pPr>
          </a:lstStyle>
          <a:p>
            <a:pPr/>
            <a:r>
              <a:t>Deep Learning Kurs    -   Tag 1                                                         Alfatraining 2024-08  Dozent: Karsten Flügge</a:t>
            </a:r>
          </a:p>
        </p:txBody>
      </p:sp>
      <p:sp>
        <p:nvSpPr>
          <p:cNvPr id="249" name="Level von Verständnis"/>
          <p:cNvSpPr txBox="1"/>
          <p:nvPr>
            <p:ph type="subTitle" sz="quarter" idx="1"/>
          </p:nvPr>
        </p:nvSpPr>
        <p:spPr>
          <a:xfrm>
            <a:off x="462433" y="502636"/>
            <a:ext cx="21971001" cy="1001212"/>
          </a:xfrm>
          <a:prstGeom prst="rect">
            <a:avLst/>
          </a:prstGeom>
        </p:spPr>
        <p:txBody>
          <a:bodyPr/>
          <a:lstStyle/>
          <a:p>
            <a:pPr/>
            <a:r>
              <a:t>Level von Verständnis</a:t>
            </a:r>
          </a:p>
        </p:txBody>
      </p:sp>
      <p:sp>
        <p:nvSpPr>
          <p:cNvPr id="250" name="X erkennen…"/>
          <p:cNvSpPr txBox="1"/>
          <p:nvPr/>
        </p:nvSpPr>
        <p:spPr>
          <a:xfrm>
            <a:off x="1206499" y="1918625"/>
            <a:ext cx="21971002" cy="1065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397763">
              <a:lnSpc>
                <a:spcPct val="100000"/>
              </a:lnSpc>
              <a:spcBef>
                <a:spcPts val="0"/>
              </a:spcBef>
              <a:defRPr b="1" sz="321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X erkennen</a:t>
            </a:r>
          </a:p>
          <a:p>
            <a:pPr defTabSz="397763">
              <a:lnSpc>
                <a:spcPct val="100000"/>
              </a:lnSpc>
              <a:spcBef>
                <a:spcPts val="0"/>
              </a:spcBef>
              <a:defRPr b="1" sz="321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X benennen</a:t>
            </a:r>
          </a:p>
          <a:p>
            <a:pPr defTabSz="397763">
              <a:lnSpc>
                <a:spcPct val="100000"/>
              </a:lnSpc>
              <a:spcBef>
                <a:spcPts val="0"/>
              </a:spcBef>
              <a:defRPr b="1" sz="321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X passiv nutzen</a:t>
            </a:r>
          </a:p>
          <a:p>
            <a:pPr defTabSz="397763">
              <a:lnSpc>
                <a:spcPct val="100000"/>
              </a:lnSpc>
              <a:spcBef>
                <a:spcPts val="0"/>
              </a:spcBef>
              <a:defRPr b="1" sz="321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X Teile erkennen</a:t>
            </a:r>
          </a:p>
          <a:p>
            <a:pPr defTabSz="397763">
              <a:lnSpc>
                <a:spcPct val="100000"/>
              </a:lnSpc>
              <a:spcBef>
                <a:spcPts val="0"/>
              </a:spcBef>
              <a:defRPr b="1" sz="321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X Teile benennen</a:t>
            </a:r>
          </a:p>
          <a:p>
            <a:pPr defTabSz="397763">
              <a:lnSpc>
                <a:spcPct val="100000"/>
              </a:lnSpc>
              <a:spcBef>
                <a:spcPts val="0"/>
              </a:spcBef>
              <a:defRPr b="1" sz="321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X aktiv nutzen</a:t>
            </a:r>
          </a:p>
          <a:p>
            <a:pPr defTabSz="397763">
              <a:lnSpc>
                <a:spcPct val="100000"/>
              </a:lnSpc>
              <a:spcBef>
                <a:spcPts val="0"/>
              </a:spcBef>
              <a:defRPr b="1" sz="321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397763">
              <a:lnSpc>
                <a:spcPct val="100000"/>
              </a:lnSpc>
              <a:spcBef>
                <a:spcPts val="0"/>
              </a:spcBef>
              <a:defRPr b="1" sz="321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Teile verstehen</a:t>
            </a:r>
          </a:p>
          <a:p>
            <a:pPr defTabSz="397763">
              <a:lnSpc>
                <a:spcPct val="100000"/>
              </a:lnSpc>
              <a:spcBef>
                <a:spcPts val="0"/>
              </a:spcBef>
              <a:defRPr b="1" sz="321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Teile austauschen</a:t>
            </a:r>
          </a:p>
          <a:p>
            <a:pPr defTabSz="397763">
              <a:lnSpc>
                <a:spcPct val="100000"/>
              </a:lnSpc>
              <a:spcBef>
                <a:spcPts val="0"/>
              </a:spcBef>
              <a:defRPr b="1" sz="321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Teile tunen</a:t>
            </a:r>
          </a:p>
          <a:p>
            <a:pPr defTabSz="397763">
              <a:lnSpc>
                <a:spcPct val="100000"/>
              </a:lnSpc>
              <a:spcBef>
                <a:spcPts val="0"/>
              </a:spcBef>
              <a:defRPr b="1" sz="321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397763">
              <a:lnSpc>
                <a:spcPct val="100000"/>
              </a:lnSpc>
              <a:spcBef>
                <a:spcPts val="0"/>
              </a:spcBef>
              <a:defRPr b="1" sz="321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X in größere Zusammenhänge einordnen</a:t>
            </a:r>
          </a:p>
          <a:p>
            <a:pPr defTabSz="397763">
              <a:lnSpc>
                <a:spcPct val="100000"/>
              </a:lnSpc>
              <a:spcBef>
                <a:spcPts val="0"/>
              </a:spcBef>
              <a:defRPr b="1" sz="321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397763">
              <a:lnSpc>
                <a:spcPct val="100000"/>
              </a:lnSpc>
              <a:spcBef>
                <a:spcPts val="0"/>
              </a:spcBef>
              <a:defRPr b="1" sz="321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Modell simulieren</a:t>
            </a:r>
          </a:p>
          <a:p>
            <a:pPr defTabSz="397763">
              <a:lnSpc>
                <a:spcPct val="100000"/>
              </a:lnSpc>
              <a:spcBef>
                <a:spcPts val="0"/>
              </a:spcBef>
              <a:defRPr b="1" sz="321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Modell bauen</a:t>
            </a:r>
          </a:p>
          <a:p>
            <a:pPr defTabSz="397763">
              <a:lnSpc>
                <a:spcPct val="100000"/>
              </a:lnSpc>
              <a:spcBef>
                <a:spcPts val="0"/>
              </a:spcBef>
              <a:defRPr b="1" sz="321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Modell bauen, welches funktioniert</a:t>
            </a:r>
          </a:p>
          <a:p>
            <a:pPr defTabSz="397763">
              <a:lnSpc>
                <a:spcPct val="100000"/>
              </a:lnSpc>
              <a:spcBef>
                <a:spcPts val="0"/>
              </a:spcBef>
              <a:defRPr b="1" sz="321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397763">
              <a:lnSpc>
                <a:spcPct val="100000"/>
              </a:lnSpc>
              <a:spcBef>
                <a:spcPts val="0"/>
              </a:spcBef>
              <a:defRPr b="1" sz="321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eigene Teile / Komponenten erfinden</a:t>
            </a:r>
          </a:p>
          <a:p>
            <a:pPr defTabSz="397763">
              <a:lnSpc>
                <a:spcPct val="100000"/>
              </a:lnSpc>
              <a:spcBef>
                <a:spcPts val="0"/>
              </a:spcBef>
              <a:defRPr b="1" sz="321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eigene Teile / Komponenten selbst implementieren</a:t>
            </a:r>
          </a:p>
          <a:p>
            <a:pPr defTabSz="397763">
              <a:lnSpc>
                <a:spcPct val="100000"/>
              </a:lnSpc>
              <a:spcBef>
                <a:spcPts val="0"/>
              </a:spcBef>
              <a:defRPr b="1" sz="321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397763">
              <a:lnSpc>
                <a:spcPct val="100000"/>
              </a:lnSpc>
              <a:spcBef>
                <a:spcPts val="0"/>
              </a:spcBef>
              <a:defRPr b="1" sz="321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X komplett neu erfinden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Deep Learning Kurs    -   Tag 1                                                         Alfatraining 2024-08  Dozent: Karsten Flügge"/>
          <p:cNvSpPr txBox="1"/>
          <p:nvPr>
            <p:ph type="body" idx="21"/>
          </p:nvPr>
        </p:nvSpPr>
        <p:spPr>
          <a:xfrm>
            <a:off x="462432" y="12985819"/>
            <a:ext cx="23459135" cy="6369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17244">
              <a:defRPr sz="3564"/>
            </a:lvl1pPr>
          </a:lstStyle>
          <a:p>
            <a:pPr/>
            <a:r>
              <a:t>Deep Learning Kurs    -   Tag 1                                                         Alfatraining 2024-08  Dozent: Karsten Flügge</a:t>
            </a:r>
          </a:p>
        </p:txBody>
      </p:sp>
      <p:sp>
        <p:nvSpPr>
          <p:cNvPr id="176" name="Einführung"/>
          <p:cNvSpPr txBox="1"/>
          <p:nvPr>
            <p:ph type="subTitle" sz="quarter" idx="1"/>
          </p:nvPr>
        </p:nvSpPr>
        <p:spPr>
          <a:xfrm>
            <a:off x="462433" y="502636"/>
            <a:ext cx="21971001" cy="1001212"/>
          </a:xfrm>
          <a:prstGeom prst="rect">
            <a:avLst/>
          </a:prstGeom>
        </p:spPr>
        <p:txBody>
          <a:bodyPr/>
          <a:lstStyle/>
          <a:p>
            <a:pPr/>
            <a:r>
              <a:t>Einführung</a:t>
            </a:r>
          </a:p>
        </p:txBody>
      </p:sp>
      <p:sp>
        <p:nvSpPr>
          <p:cNvPr id="177" name="Begrüßung, Vorstellungsrunde, Einführung in die Unterrichtsform, alfaview &amp; digitale Lernumgebung"/>
          <p:cNvSpPr txBox="1"/>
          <p:nvPr/>
        </p:nvSpPr>
        <p:spPr>
          <a:xfrm>
            <a:off x="1206499" y="1918625"/>
            <a:ext cx="21971002" cy="1065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b="1" sz="32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Begrüßung, Vorstellungsrunde, Einführung in die Unterrichtsform, alfaview &amp; digitale Lernumgebung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Deep Learning Kurs    -   Tag 1                                                         Alfatraining 2024-08  Dozent: Karsten Flügge"/>
          <p:cNvSpPr txBox="1"/>
          <p:nvPr>
            <p:ph type="body" idx="21"/>
          </p:nvPr>
        </p:nvSpPr>
        <p:spPr>
          <a:xfrm>
            <a:off x="462432" y="12985819"/>
            <a:ext cx="23459135" cy="6369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17244">
              <a:defRPr sz="3564"/>
            </a:lvl1pPr>
          </a:lstStyle>
          <a:p>
            <a:pPr/>
            <a:r>
              <a:t>Deep Learning Kurs    -   Tag 1                                                         Alfatraining 2024-08  Dozent: Karsten Flügge</a:t>
            </a:r>
          </a:p>
        </p:txBody>
      </p:sp>
      <p:sp>
        <p:nvSpPr>
          <p:cNvPr id="253" name="Level von Verständnis"/>
          <p:cNvSpPr txBox="1"/>
          <p:nvPr>
            <p:ph type="subTitle" sz="quarter" idx="1"/>
          </p:nvPr>
        </p:nvSpPr>
        <p:spPr>
          <a:xfrm>
            <a:off x="462433" y="502636"/>
            <a:ext cx="21971001" cy="1001212"/>
          </a:xfrm>
          <a:prstGeom prst="rect">
            <a:avLst/>
          </a:prstGeom>
        </p:spPr>
        <p:txBody>
          <a:bodyPr/>
          <a:lstStyle/>
          <a:p>
            <a:pPr/>
            <a:r>
              <a:t>Level von Verständnis</a:t>
            </a:r>
          </a:p>
        </p:txBody>
      </p:sp>
      <p:sp>
        <p:nvSpPr>
          <p:cNvPr id="254" name="Auto passiv nutzen (0 Jahre alt)…"/>
          <p:cNvSpPr txBox="1"/>
          <p:nvPr/>
        </p:nvSpPr>
        <p:spPr>
          <a:xfrm>
            <a:off x="1206499" y="1918625"/>
            <a:ext cx="21971002" cy="1065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384047">
              <a:lnSpc>
                <a:spcPct val="100000"/>
              </a:lnSpc>
              <a:spcBef>
                <a:spcPts val="0"/>
              </a:spcBef>
              <a:defRPr b="1" sz="31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Auto passiv nutzen (0 Jahre alt)</a:t>
            </a:r>
          </a:p>
          <a:p>
            <a:pPr defTabSz="384047">
              <a:lnSpc>
                <a:spcPct val="100000"/>
              </a:lnSpc>
              <a:spcBef>
                <a:spcPts val="0"/>
              </a:spcBef>
              <a:defRPr b="1" sz="31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Auto erkennen (1/2 Jahr alt)</a:t>
            </a:r>
          </a:p>
          <a:p>
            <a:pPr defTabSz="384047">
              <a:lnSpc>
                <a:spcPct val="100000"/>
              </a:lnSpc>
              <a:spcBef>
                <a:spcPts val="0"/>
              </a:spcBef>
              <a:defRPr b="1" sz="31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Auto benennen (2 Jahre alt)</a:t>
            </a:r>
          </a:p>
          <a:p>
            <a:pPr defTabSz="384047">
              <a:lnSpc>
                <a:spcPct val="100000"/>
              </a:lnSpc>
              <a:spcBef>
                <a:spcPts val="0"/>
              </a:spcBef>
              <a:defRPr b="1" sz="31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384047">
              <a:lnSpc>
                <a:spcPct val="100000"/>
              </a:lnSpc>
              <a:spcBef>
                <a:spcPts val="0"/>
              </a:spcBef>
              <a:defRPr b="1" sz="31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Auto Teile erkennen (Reifen, … als Kind. Keilriemen eventuell nie;) </a:t>
            </a:r>
          </a:p>
          <a:p>
            <a:pPr defTabSz="384047">
              <a:lnSpc>
                <a:spcPct val="100000"/>
              </a:lnSpc>
              <a:spcBef>
                <a:spcPts val="0"/>
              </a:spcBef>
              <a:defRPr b="1" sz="31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Auto Teile benennen - '' -</a:t>
            </a:r>
          </a:p>
          <a:p>
            <a:pPr defTabSz="384047">
              <a:lnSpc>
                <a:spcPct val="100000"/>
              </a:lnSpc>
              <a:spcBef>
                <a:spcPts val="0"/>
              </a:spcBef>
              <a:defRPr b="1" sz="31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u="sng"/>
              <a:t>Auto aktiv nutzen</a:t>
            </a:r>
            <a:r>
              <a:t> (18 Jahre)</a:t>
            </a:r>
          </a:p>
          <a:p>
            <a:pPr defTabSz="384047">
              <a:lnSpc>
                <a:spcPct val="100000"/>
              </a:lnSpc>
              <a:spcBef>
                <a:spcPts val="0"/>
              </a:spcBef>
              <a:defRPr b="1" sz="31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384047">
              <a:lnSpc>
                <a:spcPct val="100000"/>
              </a:lnSpc>
              <a:spcBef>
                <a:spcPts val="0"/>
              </a:spcBef>
              <a:defRPr b="1" sz="31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Teile verstehen (relativ)</a:t>
            </a:r>
          </a:p>
          <a:p>
            <a:pPr defTabSz="384047">
              <a:lnSpc>
                <a:spcPct val="100000"/>
              </a:lnSpc>
              <a:spcBef>
                <a:spcPts val="0"/>
              </a:spcBef>
              <a:defRPr b="1" sz="31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Teile austauschen (eventuell schon als Kind, eventuell nie;)</a:t>
            </a:r>
          </a:p>
          <a:p>
            <a:pPr defTabSz="384047">
              <a:lnSpc>
                <a:spcPct val="100000"/>
              </a:lnSpc>
              <a:spcBef>
                <a:spcPts val="0"/>
              </a:spcBef>
              <a:defRPr b="1" sz="31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Teile tunen - '' -</a:t>
            </a:r>
          </a:p>
          <a:p>
            <a:pPr defTabSz="384047">
              <a:lnSpc>
                <a:spcPct val="100000"/>
              </a:lnSpc>
              <a:spcBef>
                <a:spcPts val="0"/>
              </a:spcBef>
              <a:defRPr b="1" sz="31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384047">
              <a:lnSpc>
                <a:spcPct val="100000"/>
              </a:lnSpc>
              <a:spcBef>
                <a:spcPts val="0"/>
              </a:spcBef>
              <a:defRPr b="1" sz="31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Auto in größere Zusammenhänge einordnen (in Schule, Leben)</a:t>
            </a:r>
          </a:p>
          <a:p>
            <a:pPr defTabSz="384047">
              <a:lnSpc>
                <a:spcPct val="100000"/>
              </a:lnSpc>
              <a:spcBef>
                <a:spcPts val="0"/>
              </a:spcBef>
              <a:defRPr b="1" sz="31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384047">
              <a:lnSpc>
                <a:spcPct val="100000"/>
              </a:lnSpc>
              <a:spcBef>
                <a:spcPts val="0"/>
              </a:spcBef>
              <a:defRPr b="1" sz="31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Modell simulieren (an Uni / Job?)</a:t>
            </a:r>
          </a:p>
          <a:p>
            <a:pPr defTabSz="384047">
              <a:lnSpc>
                <a:spcPct val="100000"/>
              </a:lnSpc>
              <a:spcBef>
                <a:spcPts val="0"/>
              </a:spcBef>
              <a:defRPr b="1" sz="31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Modell bauen (Holz: Grundschule?)</a:t>
            </a:r>
          </a:p>
          <a:p>
            <a:pPr defTabSz="384047">
              <a:lnSpc>
                <a:spcPct val="100000"/>
              </a:lnSpc>
              <a:spcBef>
                <a:spcPts val="0"/>
              </a:spcBef>
              <a:defRPr b="1" sz="31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Modell bauen, welches funktioniert (</a:t>
            </a:r>
            <a:r>
              <a:rPr u="sng"/>
              <a:t>Genie</a:t>
            </a:r>
            <a:r>
              <a:t>!)</a:t>
            </a:r>
          </a:p>
          <a:p>
            <a:pPr defTabSz="384047">
              <a:lnSpc>
                <a:spcPct val="100000"/>
              </a:lnSpc>
              <a:spcBef>
                <a:spcPts val="0"/>
              </a:spcBef>
              <a:defRPr b="1" sz="31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384047">
              <a:lnSpc>
                <a:spcPct val="100000"/>
              </a:lnSpc>
              <a:spcBef>
                <a:spcPts val="0"/>
              </a:spcBef>
              <a:defRPr b="1" sz="31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eigene Teile / Komponenten erfinden </a:t>
            </a:r>
          </a:p>
          <a:p>
            <a:pPr defTabSz="384047">
              <a:lnSpc>
                <a:spcPct val="100000"/>
              </a:lnSpc>
              <a:spcBef>
                <a:spcPts val="0"/>
              </a:spcBef>
              <a:defRPr b="1" sz="31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eigene Teile / Komponenten selbst implementieren</a:t>
            </a:r>
          </a:p>
          <a:p>
            <a:pPr defTabSz="384047">
              <a:lnSpc>
                <a:spcPct val="100000"/>
              </a:lnSpc>
              <a:spcBef>
                <a:spcPts val="0"/>
              </a:spcBef>
              <a:defRPr b="1" sz="31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384047">
              <a:lnSpc>
                <a:spcPct val="100000"/>
              </a:lnSpc>
              <a:spcBef>
                <a:spcPts val="0"/>
              </a:spcBef>
              <a:defRPr b="1" sz="31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Auto komplett neu erfinden ;)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Deep Learning Kurs    -   Tag 1                                                         Alfatraining 2024-08  Dozent: Karsten Flügge"/>
          <p:cNvSpPr txBox="1"/>
          <p:nvPr>
            <p:ph type="body" idx="21"/>
          </p:nvPr>
        </p:nvSpPr>
        <p:spPr>
          <a:xfrm>
            <a:off x="462432" y="12985819"/>
            <a:ext cx="23459135" cy="6369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17244">
              <a:defRPr sz="3564"/>
            </a:lvl1pPr>
          </a:lstStyle>
          <a:p>
            <a:pPr/>
            <a:r>
              <a:t>Deep Learning Kurs    -   Tag 1                                                         Alfatraining 2024-08  Dozent: Karsten Flügge</a:t>
            </a:r>
          </a:p>
        </p:txBody>
      </p:sp>
      <p:sp>
        <p:nvSpPr>
          <p:cNvPr id="257" name="Vorbereitungen"/>
          <p:cNvSpPr txBox="1"/>
          <p:nvPr>
            <p:ph type="subTitle" sz="quarter" idx="1"/>
          </p:nvPr>
        </p:nvSpPr>
        <p:spPr>
          <a:xfrm>
            <a:off x="462433" y="502636"/>
            <a:ext cx="21971001" cy="1001212"/>
          </a:xfrm>
          <a:prstGeom prst="rect">
            <a:avLst/>
          </a:prstGeom>
        </p:spPr>
        <p:txBody>
          <a:bodyPr/>
          <a:lstStyle/>
          <a:p>
            <a:pPr/>
            <a:r>
              <a:t>Vorbereitungen</a:t>
            </a:r>
          </a:p>
        </p:txBody>
      </p:sp>
      <p:sp>
        <p:nvSpPr>
          <p:cNvPr id="258" name="IDE Einrichten ( PyCharm oder VsCode oder CoLab, Notebooks  …)…"/>
          <p:cNvSpPr txBox="1"/>
          <p:nvPr/>
        </p:nvSpPr>
        <p:spPr>
          <a:xfrm>
            <a:off x="1206499" y="1918625"/>
            <a:ext cx="21971002" cy="1065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457200">
              <a:lnSpc>
                <a:spcPct val="100000"/>
              </a:lnSpc>
              <a:spcBef>
                <a:spcPts val="1200"/>
              </a:spcBef>
              <a:defRPr sz="3333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b="1" sz="3966" u="sng"/>
              <a:t>IDE</a:t>
            </a:r>
            <a:r>
              <a:rPr sz="3966"/>
              <a:t> Einrichten ( </a:t>
            </a:r>
            <a:r>
              <a:rPr b="1" sz="3966"/>
              <a:t>PyCharm </a:t>
            </a:r>
            <a:r>
              <a:rPr sz="3966"/>
              <a:t>oder VsCode oder </a:t>
            </a:r>
            <a:r>
              <a:rPr b="1" sz="3966"/>
              <a:t>CoLab</a:t>
            </a:r>
            <a:r>
              <a:rPr sz="3966"/>
              <a:t>, Notebooks  …)</a:t>
            </a:r>
            <a:endParaRPr sz="3966"/>
          </a:p>
          <a:p>
            <a:pPr defTabSz="457200">
              <a:lnSpc>
                <a:spcPct val="100000"/>
              </a:lnSpc>
              <a:spcBef>
                <a:spcPts val="1200"/>
              </a:spcBef>
              <a:defRPr sz="3333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sz="3966"/>
              <a:t>Freiwillig: </a:t>
            </a:r>
            <a:r>
              <a:rPr b="1" sz="3966" u="sng"/>
              <a:t>Github</a:t>
            </a:r>
            <a:r>
              <a:rPr sz="3966"/>
              <a:t> account anlegen (und Name pasten für Kooperation)</a:t>
            </a:r>
            <a:endParaRPr sz="3966"/>
          </a:p>
          <a:p>
            <a:pPr defTabSz="457200">
              <a:lnSpc>
                <a:spcPct val="100000"/>
              </a:lnSpc>
              <a:spcBef>
                <a:spcPts val="1200"/>
              </a:spcBef>
              <a:defRPr sz="3333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sz="3966"/>
              <a:t>Empfohlen: </a:t>
            </a:r>
            <a:r>
              <a:rPr b="1" sz="3966"/>
              <a:t>ChatGPT</a:t>
            </a:r>
            <a:r>
              <a:rPr sz="3966"/>
              <a:t> oder Anthropic Claude account</a:t>
            </a:r>
            <a:endParaRPr sz="3966"/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 sz="3966"/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3966"/>
              <a:t>Vorgriff zu Mittwoch: gegebenenfalls schon mal </a:t>
            </a:r>
            <a:endParaRPr sz="3966"/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 sz="3966"/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3966"/>
              <a:t>`pip install torch`</a:t>
            </a:r>
            <a:endParaRPr sz="3966"/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3966"/>
              <a:t>`pip install tensorflow`</a:t>
            </a:r>
            <a:endParaRPr sz="3966"/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 sz="3966"/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3966"/>
              <a:t>(oder per IDE)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Deep Learning Kurs    -   Tag 1                                                         Alfatraining 2024-08  Dozent: Karsten Flügge"/>
          <p:cNvSpPr txBox="1"/>
          <p:nvPr>
            <p:ph type="body" idx="21"/>
          </p:nvPr>
        </p:nvSpPr>
        <p:spPr>
          <a:xfrm>
            <a:off x="462432" y="12985819"/>
            <a:ext cx="23459135" cy="6369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17244">
              <a:defRPr sz="3564"/>
            </a:lvl1pPr>
          </a:lstStyle>
          <a:p>
            <a:pPr/>
            <a:r>
              <a:t>Deep Learning Kurs    -   Tag 1                                                         Alfatraining 2024-08  Dozent: Karsten Flügge</a:t>
            </a:r>
          </a:p>
        </p:txBody>
      </p:sp>
      <p:sp>
        <p:nvSpPr>
          <p:cNvPr id="261" name="Vorbereitungen"/>
          <p:cNvSpPr txBox="1"/>
          <p:nvPr>
            <p:ph type="subTitle" sz="quarter" idx="1"/>
          </p:nvPr>
        </p:nvSpPr>
        <p:spPr>
          <a:xfrm>
            <a:off x="462433" y="502636"/>
            <a:ext cx="21971001" cy="1001212"/>
          </a:xfrm>
          <a:prstGeom prst="rect">
            <a:avLst/>
          </a:prstGeom>
        </p:spPr>
        <p:txBody>
          <a:bodyPr/>
          <a:lstStyle/>
          <a:p>
            <a:pPr/>
            <a:r>
              <a:t>Vorbereitungen</a:t>
            </a:r>
          </a:p>
        </p:txBody>
      </p:sp>
      <p:sp>
        <p:nvSpPr>
          <p:cNvPr id="262" name="Colab:…"/>
          <p:cNvSpPr txBox="1"/>
          <p:nvPr/>
        </p:nvSpPr>
        <p:spPr>
          <a:xfrm>
            <a:off x="1206499" y="1918625"/>
            <a:ext cx="21971002" cy="1065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374904">
              <a:lnSpc>
                <a:spcPct val="100000"/>
              </a:lnSpc>
              <a:spcBef>
                <a:spcPts val="900"/>
              </a:spcBef>
              <a:defRPr sz="2733">
                <a:latin typeface="Times Roman"/>
                <a:ea typeface="Times Roman"/>
                <a:cs typeface="Times Roman"/>
                <a:sym typeface="Times Roman"/>
              </a:defRPr>
            </a:pPr>
            <a:r>
              <a:t>Colab: </a:t>
            </a:r>
          </a:p>
          <a:p>
            <a:pPr defTabSz="374904">
              <a:lnSpc>
                <a:spcPct val="100000"/>
              </a:lnSpc>
              <a:spcBef>
                <a:spcPts val="900"/>
              </a:spcBef>
              <a:defRPr sz="2733">
                <a:latin typeface="Times Roman"/>
                <a:ea typeface="Times Roman"/>
                <a:cs typeface="Times Roman"/>
                <a:sym typeface="Times Roman"/>
              </a:defRPr>
            </a:pPr>
            <a:r>
              <a:t>Unser Sinus Kurven "Hello World" :</a:t>
            </a:r>
          </a:p>
          <a:p>
            <a:pPr defTabSz="374904">
              <a:lnSpc>
                <a:spcPct val="100000"/>
              </a:lnSpc>
              <a:spcBef>
                <a:spcPts val="900"/>
              </a:spcBef>
              <a:defRPr sz="2733">
                <a:latin typeface="Times Roman"/>
                <a:ea typeface="Times Roman"/>
                <a:cs typeface="Times Roman"/>
                <a:sym typeface="Times Roman"/>
              </a:defRPr>
            </a:pPr>
            <a:r>
              <a:t>https://colab.research.google.com/drive/1B-MRv6VD7zTnvTBFaxwIWhD8H2-9B9Sh</a:t>
            </a:r>
          </a:p>
          <a:p>
            <a:pPr defTabSz="374904">
              <a:lnSpc>
                <a:spcPct val="100000"/>
              </a:lnSpc>
              <a:spcBef>
                <a:spcPts val="900"/>
              </a:spcBef>
              <a:defRPr sz="2733"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defTabSz="374904">
              <a:lnSpc>
                <a:spcPct val="100000"/>
              </a:lnSpc>
              <a:spcBef>
                <a:spcPts val="900"/>
              </a:spcBef>
              <a:defRPr sz="2733">
                <a:latin typeface="Times Roman"/>
                <a:ea typeface="Times Roman"/>
                <a:cs typeface="Times Roman"/>
                <a:sym typeface="Times Roman"/>
              </a:defRPr>
            </a:pPr>
            <a:r>
              <a:t>Bei harten Problemen kurz auf GPU/TPU umstellen, danach aber wieder zurück auf CPU</a:t>
            </a:r>
          </a:p>
          <a:p>
            <a:pPr defTabSz="374904">
              <a:lnSpc>
                <a:spcPct val="100000"/>
              </a:lnSpc>
              <a:spcBef>
                <a:spcPts val="900"/>
              </a:spcBef>
              <a:defRPr sz="2733"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pic>
        <p:nvPicPr>
          <p:cNvPr id="263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6499" y="1918625"/>
            <a:ext cx="10528301" cy="7759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Deep Learning Kurs    -   Tag 1                                                         Alfatraining 2024-08  Dozent: Karsten Flügge"/>
          <p:cNvSpPr txBox="1"/>
          <p:nvPr>
            <p:ph type="body" idx="21"/>
          </p:nvPr>
        </p:nvSpPr>
        <p:spPr>
          <a:xfrm>
            <a:off x="462432" y="12985819"/>
            <a:ext cx="23459135" cy="6369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17244">
              <a:defRPr sz="3564"/>
            </a:lvl1pPr>
          </a:lstStyle>
          <a:p>
            <a:pPr/>
            <a:r>
              <a:t>Deep Learning Kurs    -   Tag 1                                                         Alfatraining 2024-08  Dozent: Karsten Flügge</a:t>
            </a:r>
          </a:p>
        </p:txBody>
      </p:sp>
      <p:sp>
        <p:nvSpPr>
          <p:cNvPr id="266" name="No free lunch theorem"/>
          <p:cNvSpPr txBox="1"/>
          <p:nvPr>
            <p:ph type="subTitle" sz="quarter" idx="1"/>
          </p:nvPr>
        </p:nvSpPr>
        <p:spPr>
          <a:xfrm>
            <a:off x="462433" y="502636"/>
            <a:ext cx="21971001" cy="1001212"/>
          </a:xfrm>
          <a:prstGeom prst="rect">
            <a:avLst/>
          </a:prstGeom>
        </p:spPr>
        <p:txBody>
          <a:bodyPr/>
          <a:lstStyle/>
          <a:p>
            <a:pPr/>
            <a:r>
              <a:t>No free lunch theorem</a:t>
            </a:r>
          </a:p>
        </p:txBody>
      </p:sp>
      <p:sp>
        <p:nvSpPr>
          <p:cNvPr id="267" name="&quot;Es gibt keine Architektur die bei beliebigen Problemen zu den besten Ergebnissen führt.&quot;…"/>
          <p:cNvSpPr txBox="1"/>
          <p:nvPr/>
        </p:nvSpPr>
        <p:spPr>
          <a:xfrm>
            <a:off x="1206499" y="1918625"/>
            <a:ext cx="21971002" cy="1065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"Es gibt keine Architektur die bei beliebigen Problemen zu den besten Ergebnissen führt."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Sehr genau auf die Axiome schauen unter welchen das Theorem gültig ist.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In der Praxis gibt es Vorwissen und Ähnlichkeiten: Text, Bild, …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Für solche Probleme kann man sagen dass unsere Deep Learning Architekturen universell besser sind als Vorgänger Architekturen.</a:t>
            </a:r>
            <a:r>
              <a:rPr b="0" sz="2800"/>
              <a:t> (Bei begrenztem compute)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Deep Learning Kurs    -   Tag 1                                                         Alfatraining 2024-08  Dozent: Karsten Flügge"/>
          <p:cNvSpPr txBox="1"/>
          <p:nvPr>
            <p:ph type="body" idx="21"/>
          </p:nvPr>
        </p:nvSpPr>
        <p:spPr>
          <a:xfrm>
            <a:off x="462432" y="12985819"/>
            <a:ext cx="23459135" cy="6369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17244">
              <a:defRPr sz="3564"/>
            </a:lvl1pPr>
          </a:lstStyle>
          <a:p>
            <a:pPr/>
            <a:r>
              <a:t>Deep Learning Kurs    -   Tag 1                                                         Alfatraining 2024-08  Dozent: Karsten Flügge</a:t>
            </a:r>
          </a:p>
        </p:txBody>
      </p:sp>
      <p:sp>
        <p:nvSpPr>
          <p:cNvPr id="270" name="Buch"/>
          <p:cNvSpPr txBox="1"/>
          <p:nvPr>
            <p:ph type="subTitle" sz="quarter" idx="1"/>
          </p:nvPr>
        </p:nvSpPr>
        <p:spPr>
          <a:xfrm>
            <a:off x="462433" y="502636"/>
            <a:ext cx="21971001" cy="1001212"/>
          </a:xfrm>
          <a:prstGeom prst="rect">
            <a:avLst/>
          </a:prstGeom>
        </p:spPr>
        <p:txBody>
          <a:bodyPr/>
          <a:lstStyle/>
          <a:p>
            <a:pPr/>
            <a:r>
              <a:t>Buch</a:t>
            </a:r>
          </a:p>
        </p:txBody>
      </p:sp>
      <p:sp>
        <p:nvSpPr>
          <p:cNvPr id="271" name="TEIL I    Die Grundlagen des Machine Learning (Woche 1)…"/>
          <p:cNvSpPr txBox="1"/>
          <p:nvPr/>
        </p:nvSpPr>
        <p:spPr>
          <a:xfrm>
            <a:off x="1206499" y="1918625"/>
            <a:ext cx="21971002" cy="1065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457200">
              <a:lnSpc>
                <a:spcPct val="100000"/>
              </a:lnSpc>
              <a:spcBef>
                <a:spcPts val="1200"/>
              </a:spcBef>
              <a:defRPr b="1" sz="3333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sz="3966"/>
              <a:t>TEIL I    </a:t>
            </a:r>
            <a:r>
              <a:t>Die Grundlagen des Machine Learning (Woche 1)</a:t>
            </a:r>
          </a:p>
          <a:p>
            <a:pPr defTabSz="457200">
              <a:lnSpc>
                <a:spcPct val="100000"/>
              </a:lnSpc>
              <a:spcBef>
                <a:spcPts val="1200"/>
              </a:spcBef>
              <a:defRPr b="1" sz="27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Ein Machine-Learning-Projekt von A bis Z</a:t>
            </a:r>
            <a:endParaRPr b="0" sz="1200"/>
          </a:p>
          <a:p>
            <a:pPr defTabSz="457200">
              <a:lnSpc>
                <a:spcPct val="100000"/>
              </a:lnSpc>
              <a:spcBef>
                <a:spcPts val="1200"/>
              </a:spcBef>
              <a:defRPr b="1" sz="1600"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defTabSz="457200">
              <a:lnSpc>
                <a:spcPct val="100000"/>
              </a:lnSpc>
              <a:spcBef>
                <a:spcPts val="1200"/>
              </a:spcBef>
              <a:defRPr b="1" sz="3333">
                <a:latin typeface="Times Roman"/>
                <a:ea typeface="Times Roman"/>
                <a:cs typeface="Times Roman"/>
                <a:sym typeface="Times Roman"/>
              </a:defRPr>
            </a:pPr>
            <a:r>
              <a:t>Bis Kapitel 4 (</a:t>
            </a:r>
            <a:r>
              <a:rPr u="sng"/>
              <a:t>nicht:</a:t>
            </a:r>
            <a:r>
              <a:t> Support Vector Machines etc!!)</a:t>
            </a:r>
            <a:endParaRPr b="0" sz="1200"/>
          </a:p>
          <a:p>
            <a:pPr defTabSz="457200">
              <a:lnSpc>
                <a:spcPct val="100000"/>
              </a:lnSpc>
              <a:spcBef>
                <a:spcPts val="1200"/>
              </a:spcBef>
              <a:defRPr b="1" sz="3333"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Teil II Neuronale Netze und Deep Learning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10 Einführung in künstliche neuronale Netze mit Keras  Seite 333 Woche 1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14 Deep Computer Vision mit Convolutional Neural Networks Seite 519 Woche 2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u="sng"/>
              <a:t>17</a:t>
            </a:r>
            <a:r>
              <a:t> Autoencoder,GANs und Diffusionsmodelle </a:t>
            </a:r>
            <a:r>
              <a:rPr b="0" sz="1333"/>
              <a:t>.. </a:t>
            </a:r>
            <a:r>
              <a:t>679 Woche 2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15 Verarbeiten von Sequenzen mit RNNs Seite 577 Woche 3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16 Verarbeitung natürlicher Sprache mit RNNs und Attention Seite 619</a:t>
            </a:r>
            <a:r>
              <a:rPr sz="3500"/>
              <a:t> Woche 3</a:t>
            </a:r>
            <a:br>
              <a:rPr sz="3500"/>
            </a:br>
            <a:r>
              <a:rPr sz="3500"/>
              <a:t>18 Reinforcement Learning Seite 727 Woche 4</a:t>
            </a:r>
            <a:br>
              <a:rPr sz="3500"/>
            </a:br>
            <a:endParaRPr sz="3500"/>
          </a:p>
          <a:p>
            <a:pPr defTabSz="457200">
              <a:lnSpc>
                <a:spcPct val="100000"/>
              </a:lnSpc>
              <a:spcBef>
                <a:spcPts val="1200"/>
              </a:spcBef>
              <a:defRPr i="1" sz="1333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sz="3500"/>
              <a:t>https://github.com/ageron/handson-ml3</a:t>
            </a:r>
            <a:endParaRPr sz="3500"/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br>
              <a:rPr sz="3500"/>
            </a:br>
            <a:r>
              <a:rPr sz="5900"/>
              <a:t>https://pytorch.org/tutorials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 b="0" sz="1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Deep Learning Kurs    -   Tag 2                                                         Alfatraining 2024-08  Dozent: Karsten Flügge"/>
          <p:cNvSpPr txBox="1"/>
          <p:nvPr>
            <p:ph type="body" idx="21"/>
          </p:nvPr>
        </p:nvSpPr>
        <p:spPr>
          <a:xfrm>
            <a:off x="462432" y="12985819"/>
            <a:ext cx="23459135" cy="6369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17244">
              <a:defRPr sz="3564"/>
            </a:lvl1pPr>
          </a:lstStyle>
          <a:p>
            <a:pPr/>
            <a:r>
              <a:t>Deep Learning Kurs    -   Tag 2                                                         Alfatraining 2024-08  Dozent: Karsten Flügge</a:t>
            </a:r>
          </a:p>
        </p:txBody>
      </p:sp>
      <p:sp>
        <p:nvSpPr>
          <p:cNvPr id="274" name="Vokabular"/>
          <p:cNvSpPr txBox="1"/>
          <p:nvPr>
            <p:ph type="subTitle" sz="quarter" idx="1"/>
          </p:nvPr>
        </p:nvSpPr>
        <p:spPr>
          <a:xfrm>
            <a:off x="462433" y="502636"/>
            <a:ext cx="21971001" cy="1001212"/>
          </a:xfrm>
          <a:prstGeom prst="rect">
            <a:avLst/>
          </a:prstGeom>
        </p:spPr>
        <p:txBody>
          <a:bodyPr/>
          <a:lstStyle/>
          <a:p>
            <a:pPr/>
            <a:r>
              <a:t>Vokabular</a:t>
            </a:r>
          </a:p>
        </p:txBody>
      </p:sp>
      <p:sp>
        <p:nvSpPr>
          <p:cNvPr id="275" name="Perceptron…"/>
          <p:cNvSpPr txBox="1"/>
          <p:nvPr/>
        </p:nvSpPr>
        <p:spPr>
          <a:xfrm>
            <a:off x="1206499" y="1918625"/>
            <a:ext cx="21971002" cy="1065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b="1" sz="32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Perceptron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2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Parameter (Gewichte)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Hyperparameter (Learning Rate, Schrittweite)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2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Bias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2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Aktivierungsfunktion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2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Aktivierung (vom Perceptron / vom Netz )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b="1" sz="4800" u="sng"/>
              <a:t>Fehler</a:t>
            </a:r>
            <a:r>
              <a:rPr sz="4800"/>
              <a:t> </a:t>
            </a:r>
            <a:r>
              <a:rPr b="1" sz="4500"/>
              <a:t>(error, loss, cost, risk)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2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Optimierung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2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Lernen/Training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2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Modell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2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Backpropagation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Deep Learning Kurs    -   Tag 1                                                         Alfatraining 2024-08  Dozent: Karsten Flügge"/>
          <p:cNvSpPr txBox="1"/>
          <p:nvPr>
            <p:ph type="body" idx="21"/>
          </p:nvPr>
        </p:nvSpPr>
        <p:spPr>
          <a:xfrm>
            <a:off x="462432" y="12985819"/>
            <a:ext cx="23459135" cy="6369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17244">
              <a:defRPr sz="3564"/>
            </a:lvl1pPr>
          </a:lstStyle>
          <a:p>
            <a:pPr/>
            <a:r>
              <a:t>Deep Learning Kurs    -   Tag 1                                                         Alfatraining 2024-08  Dozent: Karsten Flügge</a:t>
            </a:r>
          </a:p>
        </p:txBody>
      </p:sp>
      <p:sp>
        <p:nvSpPr>
          <p:cNvPr id="180" name="Einführung Deep Learning"/>
          <p:cNvSpPr txBox="1"/>
          <p:nvPr>
            <p:ph type="subTitle" sz="quarter" idx="1"/>
          </p:nvPr>
        </p:nvSpPr>
        <p:spPr>
          <a:xfrm>
            <a:off x="462433" y="502636"/>
            <a:ext cx="21971001" cy="1001212"/>
          </a:xfrm>
          <a:prstGeom prst="rect">
            <a:avLst/>
          </a:prstGeom>
        </p:spPr>
        <p:txBody>
          <a:bodyPr/>
          <a:lstStyle/>
          <a:p>
            <a:pPr/>
            <a:r>
              <a:t>Einführung Deep Learning</a:t>
            </a:r>
          </a:p>
        </p:txBody>
      </p:sp>
      <p:sp>
        <p:nvSpPr>
          <p:cNvPr id="181" name="Kleine Historie Machine Learning…"/>
          <p:cNvSpPr txBox="1"/>
          <p:nvPr/>
        </p:nvSpPr>
        <p:spPr>
          <a:xfrm>
            <a:off x="1206499" y="1918625"/>
            <a:ext cx="21971002" cy="1065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b="1" sz="32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Kleine Historie Machine Learning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2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Mathematische Hintergründe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2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Notwendige Grundlagen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2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Deep Learning als eine Art von Machine Learning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2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2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Intelligence ≈ Intelligenz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2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AI, Künstliche Intelligenz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2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2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SOTA State of the Art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2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Überblick SOTA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Deep Learning Kurs    -   Tag 2                                                         Alfatraining 2024-08  Dozent: Karsten Flügge"/>
          <p:cNvSpPr txBox="1"/>
          <p:nvPr>
            <p:ph type="body" idx="21"/>
          </p:nvPr>
        </p:nvSpPr>
        <p:spPr>
          <a:xfrm>
            <a:off x="462432" y="12985819"/>
            <a:ext cx="23459135" cy="6369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17244">
              <a:defRPr sz="3564"/>
            </a:lvl1pPr>
          </a:lstStyle>
          <a:p>
            <a:pPr/>
            <a:r>
              <a:t>Deep Learning Kurs    -   Tag 2                                                         Alfatraining 2024-08  Dozent: Karsten Flügge</a:t>
            </a:r>
          </a:p>
        </p:txBody>
      </p:sp>
      <p:sp>
        <p:nvSpPr>
          <p:cNvPr id="184" name="Kleine Geschichte"/>
          <p:cNvSpPr txBox="1"/>
          <p:nvPr>
            <p:ph type="subTitle" sz="quarter" idx="1"/>
          </p:nvPr>
        </p:nvSpPr>
        <p:spPr>
          <a:xfrm>
            <a:off x="462433" y="502636"/>
            <a:ext cx="21971001" cy="1001212"/>
          </a:xfrm>
          <a:prstGeom prst="rect">
            <a:avLst/>
          </a:prstGeom>
        </p:spPr>
        <p:txBody>
          <a:bodyPr/>
          <a:lstStyle/>
          <a:p>
            <a:pPr/>
            <a:r>
              <a:t>Kleine Geschichte</a:t>
            </a:r>
          </a:p>
        </p:txBody>
      </p:sp>
      <p:sp>
        <p:nvSpPr>
          <p:cNvPr id="185" name="1960 trucks vs cars…"/>
          <p:cNvSpPr txBox="1"/>
          <p:nvPr/>
        </p:nvSpPr>
        <p:spPr>
          <a:xfrm>
            <a:off x="1206499" y="1918625"/>
            <a:ext cx="21971002" cy="1065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1960 trucks vs cars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1980 AI Winter (ging nicht recht weiter mit Theorie)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2012 AlexNet (8 Schichten tiefes Netz für </a:t>
            </a:r>
            <a:r>
              <a:rPr u="sng"/>
              <a:t>Bilderkennung</a:t>
            </a:r>
            <a:r>
              <a:t>)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Was brachte den </a:t>
            </a:r>
            <a:r>
              <a:rPr u="sng"/>
              <a:t>Durchbruch</a:t>
            </a:r>
            <a:r>
              <a:t>: </a:t>
            </a:r>
          </a:p>
          <a:p>
            <a:pPr lvl="1"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mehr Rechenpower mit GPUs</a:t>
            </a:r>
          </a:p>
          <a:p>
            <a:pPr lvl="1"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Theoretische / Praktische Lösungen von vorigen Problemen:</a:t>
            </a:r>
          </a:p>
          <a:p>
            <a:pPr lvl="1"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Exploding / Vanishing Gradient </a:t>
            </a:r>
          </a:p>
          <a:p>
            <a:pPr lvl="1"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Over / Underfitting</a:t>
            </a:r>
          </a:p>
          <a:p>
            <a:pPr lvl="1"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Deep Learning (viele Schichten)</a:t>
            </a:r>
          </a:p>
          <a:p>
            <a:pPr lvl="1"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dank dropout, residuals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Deep Learning Kurs    -   Tag 1                                                         Alfatraining 2024-08  Dozent: Karsten Flügge"/>
          <p:cNvSpPr txBox="1"/>
          <p:nvPr>
            <p:ph type="body" idx="21"/>
          </p:nvPr>
        </p:nvSpPr>
        <p:spPr>
          <a:xfrm>
            <a:off x="462432" y="12985819"/>
            <a:ext cx="23459135" cy="6369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17244">
              <a:defRPr sz="3564"/>
            </a:lvl1pPr>
          </a:lstStyle>
          <a:p>
            <a:pPr/>
            <a:r>
              <a:t>Deep Learning Kurs    -   Tag 1                                                         Alfatraining 2024-08  Dozent: Karsten Flügge</a:t>
            </a:r>
          </a:p>
        </p:txBody>
      </p:sp>
      <p:sp>
        <p:nvSpPr>
          <p:cNvPr id="188" name="Themen des Kurses"/>
          <p:cNvSpPr txBox="1"/>
          <p:nvPr>
            <p:ph type="subTitle" sz="quarter" idx="1"/>
          </p:nvPr>
        </p:nvSpPr>
        <p:spPr>
          <a:xfrm>
            <a:off x="462433" y="502636"/>
            <a:ext cx="21971001" cy="1001212"/>
          </a:xfrm>
          <a:prstGeom prst="rect">
            <a:avLst/>
          </a:prstGeom>
        </p:spPr>
        <p:txBody>
          <a:bodyPr/>
          <a:lstStyle/>
          <a:p>
            <a:pPr/>
            <a:r>
              <a:t>Themen des Kurses</a:t>
            </a:r>
          </a:p>
        </p:txBody>
      </p:sp>
      <p:sp>
        <p:nvSpPr>
          <p:cNvPr id="189" name="Woche 1…"/>
          <p:cNvSpPr txBox="1"/>
          <p:nvPr/>
        </p:nvSpPr>
        <p:spPr>
          <a:xfrm>
            <a:off x="1206499" y="1918625"/>
            <a:ext cx="21971002" cy="1065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384047">
              <a:lnSpc>
                <a:spcPct val="100000"/>
              </a:lnSpc>
              <a:spcBef>
                <a:spcPts val="0"/>
              </a:spcBef>
              <a:defRPr b="1" sz="268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Woche 1</a:t>
            </a:r>
          </a:p>
          <a:p>
            <a:pPr defTabSz="384047">
              <a:lnSpc>
                <a:spcPct val="100000"/>
              </a:lnSpc>
              <a:spcBef>
                <a:spcPts val="0"/>
              </a:spcBef>
              <a:defRPr b="1" sz="268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Tag 1</a:t>
            </a:r>
          </a:p>
          <a:p>
            <a:pPr defTabSz="384047">
              <a:lnSpc>
                <a:spcPct val="100000"/>
              </a:lnSpc>
              <a:spcBef>
                <a:spcPts val="0"/>
              </a:spcBef>
              <a:defRPr b="1" sz="268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Grundlagen</a:t>
            </a:r>
          </a:p>
          <a:p>
            <a:pPr defTabSz="384047">
              <a:lnSpc>
                <a:spcPct val="100000"/>
              </a:lnSpc>
              <a:spcBef>
                <a:spcPts val="0"/>
              </a:spcBef>
              <a:defRPr b="1" sz="268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Hello World</a:t>
            </a:r>
          </a:p>
          <a:p>
            <a:pPr defTabSz="384047">
              <a:lnSpc>
                <a:spcPct val="100000"/>
              </a:lnSpc>
              <a:spcBef>
                <a:spcPts val="0"/>
              </a:spcBef>
              <a:defRPr b="1" sz="268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384047">
              <a:lnSpc>
                <a:spcPct val="100000"/>
              </a:lnSpc>
              <a:spcBef>
                <a:spcPts val="0"/>
              </a:spcBef>
              <a:defRPr b="1" sz="268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Tag 2</a:t>
            </a:r>
          </a:p>
          <a:p>
            <a:pPr defTabSz="384047">
              <a:lnSpc>
                <a:spcPct val="100000"/>
              </a:lnSpc>
              <a:spcBef>
                <a:spcPts val="0"/>
              </a:spcBef>
              <a:defRPr b="1" sz="268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Perceptron</a:t>
            </a:r>
          </a:p>
          <a:p>
            <a:pPr defTabSz="384047">
              <a:lnSpc>
                <a:spcPct val="100000"/>
              </a:lnSpc>
              <a:spcBef>
                <a:spcPts val="0"/>
              </a:spcBef>
              <a:defRPr b="1" sz="268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Parameter, Optimierung</a:t>
            </a:r>
          </a:p>
          <a:p>
            <a:pPr defTabSz="384047">
              <a:lnSpc>
                <a:spcPct val="100000"/>
              </a:lnSpc>
              <a:spcBef>
                <a:spcPts val="0"/>
              </a:spcBef>
              <a:defRPr b="1" sz="268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Rechenschemen: Backpropagation</a:t>
            </a:r>
          </a:p>
          <a:p>
            <a:pPr defTabSz="384047">
              <a:lnSpc>
                <a:spcPct val="100000"/>
              </a:lnSpc>
              <a:spcBef>
                <a:spcPts val="0"/>
              </a:spcBef>
              <a:defRPr b="1" sz="268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384047">
              <a:lnSpc>
                <a:spcPct val="100000"/>
              </a:lnSpc>
              <a:spcBef>
                <a:spcPts val="0"/>
              </a:spcBef>
              <a:defRPr b="1" sz="268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Tag 3</a:t>
            </a:r>
          </a:p>
          <a:p>
            <a:pPr defTabSz="384047">
              <a:lnSpc>
                <a:spcPct val="100000"/>
              </a:lnSpc>
              <a:spcBef>
                <a:spcPts val="0"/>
              </a:spcBef>
              <a:defRPr b="1" sz="268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Tensor</a:t>
            </a:r>
          </a:p>
          <a:p>
            <a:pPr defTabSz="384047">
              <a:lnSpc>
                <a:spcPct val="100000"/>
              </a:lnSpc>
              <a:spcBef>
                <a:spcPts val="0"/>
              </a:spcBef>
              <a:defRPr b="1" sz="268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Bibliotheken</a:t>
            </a:r>
          </a:p>
          <a:p>
            <a:pPr defTabSz="384047">
              <a:lnSpc>
                <a:spcPct val="100000"/>
              </a:lnSpc>
              <a:spcBef>
                <a:spcPts val="0"/>
              </a:spcBef>
              <a:defRPr b="1" sz="268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Regression vs. Klassifikation &lt;&lt;</a:t>
            </a:r>
          </a:p>
          <a:p>
            <a:pPr defTabSz="384047">
              <a:lnSpc>
                <a:spcPct val="100000"/>
              </a:lnSpc>
              <a:spcBef>
                <a:spcPts val="0"/>
              </a:spcBef>
              <a:defRPr b="1" sz="268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Lernkurven</a:t>
            </a:r>
          </a:p>
          <a:p>
            <a:pPr defTabSz="384047">
              <a:lnSpc>
                <a:spcPct val="100000"/>
              </a:lnSpc>
              <a:spcBef>
                <a:spcPts val="0"/>
              </a:spcBef>
              <a:defRPr b="1" sz="268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384047">
              <a:lnSpc>
                <a:spcPct val="100000"/>
              </a:lnSpc>
              <a:spcBef>
                <a:spcPts val="0"/>
              </a:spcBef>
              <a:defRPr b="1" sz="268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Tag 4</a:t>
            </a:r>
          </a:p>
          <a:p>
            <a:pPr defTabSz="384047">
              <a:lnSpc>
                <a:spcPct val="100000"/>
              </a:lnSpc>
              <a:spcBef>
                <a:spcPts val="0"/>
              </a:spcBef>
              <a:defRPr b="1" sz="268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Überanpassung und Regularisierung</a:t>
            </a:r>
          </a:p>
          <a:p>
            <a:pPr defTabSz="384047">
              <a:lnSpc>
                <a:spcPct val="100000"/>
              </a:lnSpc>
              <a:spcBef>
                <a:spcPts val="0"/>
              </a:spcBef>
              <a:defRPr b="1" sz="268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Hyperparameter‐Optimierung</a:t>
            </a:r>
          </a:p>
          <a:p>
            <a:pPr defTabSz="384047">
              <a:lnSpc>
                <a:spcPct val="100000"/>
              </a:lnSpc>
              <a:spcBef>
                <a:spcPts val="0"/>
              </a:spcBef>
              <a:defRPr b="1" sz="268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Stochastischer </a:t>
            </a:r>
            <a:r>
              <a:rPr u="sng"/>
              <a:t>Gradienten Abstieg</a:t>
            </a:r>
            <a:r>
              <a:t> (SGD) Descent</a:t>
            </a:r>
          </a:p>
          <a:p>
            <a:pPr defTabSz="384047">
              <a:lnSpc>
                <a:spcPct val="100000"/>
              </a:lnSpc>
              <a:spcBef>
                <a:spcPts val="0"/>
              </a:spcBef>
              <a:defRPr b="1" sz="268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384047">
              <a:lnSpc>
                <a:spcPct val="100000"/>
              </a:lnSpc>
              <a:spcBef>
                <a:spcPts val="0"/>
              </a:spcBef>
              <a:defRPr b="1" sz="268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Tag 5 </a:t>
            </a:r>
          </a:p>
          <a:p>
            <a:pPr defTabSz="384047">
              <a:lnSpc>
                <a:spcPct val="100000"/>
              </a:lnSpc>
              <a:spcBef>
                <a:spcPts val="0"/>
              </a:spcBef>
              <a:defRPr b="1" sz="2688" u="sng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Momentum</a:t>
            </a:r>
          </a:p>
          <a:p>
            <a:pPr defTabSz="384047">
              <a:lnSpc>
                <a:spcPct val="100000"/>
              </a:lnSpc>
              <a:spcBef>
                <a:spcPts val="0"/>
              </a:spcBef>
              <a:defRPr b="1" sz="268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Adam Optimizer</a:t>
            </a:r>
          </a:p>
          <a:p>
            <a:pPr defTabSz="384047">
              <a:lnSpc>
                <a:spcPct val="100000"/>
              </a:lnSpc>
              <a:spcBef>
                <a:spcPts val="0"/>
              </a:spcBef>
              <a:defRPr b="1" sz="268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Lernrate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Deep Learning Kurs    -   Tag 1                                                         Alfatraining 2024-08  Dozent: Karsten Flügge"/>
          <p:cNvSpPr txBox="1"/>
          <p:nvPr>
            <p:ph type="body" idx="21"/>
          </p:nvPr>
        </p:nvSpPr>
        <p:spPr>
          <a:xfrm>
            <a:off x="462432" y="12985819"/>
            <a:ext cx="23459135" cy="6369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17244">
              <a:defRPr sz="3564"/>
            </a:lvl1pPr>
          </a:lstStyle>
          <a:p>
            <a:pPr/>
            <a:r>
              <a:t>Deep Learning Kurs    -   Tag 1                                                         Alfatraining 2024-08  Dozent: Karsten Flügge</a:t>
            </a:r>
          </a:p>
        </p:txBody>
      </p:sp>
      <p:sp>
        <p:nvSpPr>
          <p:cNvPr id="192" name="Themen des Kurses"/>
          <p:cNvSpPr txBox="1"/>
          <p:nvPr>
            <p:ph type="subTitle" sz="quarter" idx="1"/>
          </p:nvPr>
        </p:nvSpPr>
        <p:spPr>
          <a:xfrm>
            <a:off x="462433" y="502636"/>
            <a:ext cx="21971001" cy="1001212"/>
          </a:xfrm>
          <a:prstGeom prst="rect">
            <a:avLst/>
          </a:prstGeom>
        </p:spPr>
        <p:txBody>
          <a:bodyPr/>
          <a:lstStyle/>
          <a:p>
            <a:pPr/>
            <a:r>
              <a:t>Themen des Kurses</a:t>
            </a:r>
          </a:p>
        </p:txBody>
      </p:sp>
      <p:sp>
        <p:nvSpPr>
          <p:cNvPr id="193" name="Woche 2…"/>
          <p:cNvSpPr txBox="1"/>
          <p:nvPr/>
        </p:nvSpPr>
        <p:spPr>
          <a:xfrm>
            <a:off x="1206499" y="1918625"/>
            <a:ext cx="21971002" cy="1065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315468">
              <a:lnSpc>
                <a:spcPct val="100000"/>
              </a:lnSpc>
              <a:spcBef>
                <a:spcPts val="0"/>
              </a:spcBef>
              <a:defRPr b="1" sz="22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Woche 2</a:t>
            </a:r>
          </a:p>
          <a:p>
            <a:pPr defTabSz="315468">
              <a:lnSpc>
                <a:spcPct val="100000"/>
              </a:lnSpc>
              <a:spcBef>
                <a:spcPts val="0"/>
              </a:spcBef>
              <a:defRPr b="1" sz="22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315468">
              <a:lnSpc>
                <a:spcPct val="100000"/>
              </a:lnSpc>
              <a:spcBef>
                <a:spcPts val="0"/>
              </a:spcBef>
              <a:defRPr b="1" sz="22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Tag 6</a:t>
            </a:r>
          </a:p>
          <a:p>
            <a:pPr defTabSz="315468">
              <a:lnSpc>
                <a:spcPct val="100000"/>
              </a:lnSpc>
              <a:spcBef>
                <a:spcPts val="0"/>
              </a:spcBef>
              <a:defRPr b="1" sz="22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u="sng"/>
              <a:t>Convolutional</a:t>
            </a:r>
            <a:r>
              <a:t> Neural Network (CNN) Bildklassifizierung</a:t>
            </a:r>
          </a:p>
          <a:p>
            <a:pPr defTabSz="315468">
              <a:lnSpc>
                <a:spcPct val="100000"/>
              </a:lnSpc>
              <a:spcBef>
                <a:spcPts val="0"/>
              </a:spcBef>
              <a:defRPr b="1" sz="22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CNN‐Architekturen ImageNet‐Competition</a:t>
            </a:r>
          </a:p>
          <a:p>
            <a:pPr defTabSz="315468">
              <a:lnSpc>
                <a:spcPct val="100000"/>
              </a:lnSpc>
              <a:spcBef>
                <a:spcPts val="0"/>
              </a:spcBef>
              <a:defRPr b="1" sz="22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Convolutional‐Schichten, Pooling‐Schichten</a:t>
            </a:r>
          </a:p>
          <a:p>
            <a:pPr defTabSz="315468">
              <a:lnSpc>
                <a:spcPct val="100000"/>
              </a:lnSpc>
              <a:spcBef>
                <a:spcPts val="0"/>
              </a:spcBef>
              <a:defRPr b="1" sz="22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Reshaping‐Schichten, Flatten, Global‐Average‐Pooling</a:t>
            </a:r>
          </a:p>
          <a:p>
            <a:pPr defTabSz="315468">
              <a:lnSpc>
                <a:spcPct val="100000"/>
              </a:lnSpc>
              <a:spcBef>
                <a:spcPts val="0"/>
              </a:spcBef>
              <a:defRPr b="1" sz="22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315468">
              <a:lnSpc>
                <a:spcPct val="100000"/>
              </a:lnSpc>
              <a:spcBef>
                <a:spcPts val="0"/>
              </a:spcBef>
              <a:defRPr b="1" sz="22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Tag 7</a:t>
            </a:r>
          </a:p>
          <a:p>
            <a:pPr defTabSz="315468">
              <a:lnSpc>
                <a:spcPct val="100000"/>
              </a:lnSpc>
              <a:spcBef>
                <a:spcPts val="0"/>
              </a:spcBef>
              <a:defRPr b="1" sz="22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Vertiefung </a:t>
            </a:r>
            <a:r>
              <a:rPr u="sng"/>
              <a:t>Regularisierung </a:t>
            </a:r>
          </a:p>
          <a:p>
            <a:pPr defTabSz="315468">
              <a:lnSpc>
                <a:spcPct val="100000"/>
              </a:lnSpc>
              <a:spcBef>
                <a:spcPts val="0"/>
              </a:spcBef>
              <a:defRPr b="1" sz="22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Tiefe neuronale Netze, Vanishing Gradients</a:t>
            </a:r>
          </a:p>
          <a:p>
            <a:pPr defTabSz="315468">
              <a:lnSpc>
                <a:spcPct val="100000"/>
              </a:lnSpc>
              <a:spcBef>
                <a:spcPts val="0"/>
              </a:spcBef>
              <a:defRPr b="1" sz="22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Skip‐Verbindungen, Batch‐Normalization</a:t>
            </a:r>
          </a:p>
          <a:p>
            <a:pPr defTabSz="315468">
              <a:lnSpc>
                <a:spcPct val="100000"/>
              </a:lnSpc>
              <a:spcBef>
                <a:spcPts val="0"/>
              </a:spcBef>
              <a:defRPr b="1" sz="22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315468">
              <a:lnSpc>
                <a:spcPct val="100000"/>
              </a:lnSpc>
              <a:spcBef>
                <a:spcPts val="0"/>
              </a:spcBef>
              <a:defRPr b="1" sz="22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Tag 8</a:t>
            </a:r>
          </a:p>
          <a:p>
            <a:pPr defTabSz="315468">
              <a:lnSpc>
                <a:spcPct val="100000"/>
              </a:lnSpc>
              <a:spcBef>
                <a:spcPts val="0"/>
              </a:spcBef>
              <a:defRPr b="1" sz="22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Transfer Learning</a:t>
            </a:r>
          </a:p>
          <a:p>
            <a:pPr defTabSz="315468">
              <a:lnSpc>
                <a:spcPct val="100000"/>
              </a:lnSpc>
              <a:spcBef>
                <a:spcPts val="0"/>
              </a:spcBef>
              <a:defRPr b="1" sz="22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u="sng"/>
              <a:t>Finetuning:</a:t>
            </a:r>
            <a:r>
              <a:t> Anpassen von Modellen</a:t>
            </a:r>
          </a:p>
          <a:p>
            <a:pPr defTabSz="315468">
              <a:lnSpc>
                <a:spcPct val="100000"/>
              </a:lnSpc>
              <a:spcBef>
                <a:spcPts val="0"/>
              </a:spcBef>
              <a:defRPr b="1" sz="22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Unüberwachtes Vortrainieren</a:t>
            </a:r>
          </a:p>
          <a:p>
            <a:pPr defTabSz="315468">
              <a:lnSpc>
                <a:spcPct val="100000"/>
              </a:lnSpc>
              <a:spcBef>
                <a:spcPts val="0"/>
              </a:spcBef>
              <a:defRPr b="1" sz="22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Image‐Data‐Augmentation, Explainable AI</a:t>
            </a:r>
          </a:p>
          <a:p>
            <a:pPr defTabSz="315468">
              <a:lnSpc>
                <a:spcPct val="100000"/>
              </a:lnSpc>
              <a:spcBef>
                <a:spcPts val="0"/>
              </a:spcBef>
              <a:defRPr b="1" sz="22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315468">
              <a:lnSpc>
                <a:spcPct val="100000"/>
              </a:lnSpc>
              <a:spcBef>
                <a:spcPts val="0"/>
              </a:spcBef>
              <a:defRPr b="1" sz="22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Tag 9</a:t>
            </a:r>
          </a:p>
          <a:p>
            <a:pPr defTabSz="315468">
              <a:lnSpc>
                <a:spcPct val="100000"/>
              </a:lnSpc>
              <a:spcBef>
                <a:spcPts val="0"/>
              </a:spcBef>
              <a:defRPr b="1" sz="22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Regional CNN</a:t>
            </a:r>
          </a:p>
          <a:p>
            <a:pPr defTabSz="315468">
              <a:lnSpc>
                <a:spcPct val="100000"/>
              </a:lnSpc>
              <a:spcBef>
                <a:spcPts val="0"/>
              </a:spcBef>
              <a:defRPr b="1" sz="2208" u="sng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Objekterkennung und Lokalisierung</a:t>
            </a:r>
          </a:p>
          <a:p>
            <a:pPr defTabSz="315468">
              <a:lnSpc>
                <a:spcPct val="100000"/>
              </a:lnSpc>
              <a:spcBef>
                <a:spcPts val="0"/>
              </a:spcBef>
              <a:defRPr b="1" sz="22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Regressionsprobleme</a:t>
            </a:r>
          </a:p>
          <a:p>
            <a:pPr defTabSz="315468">
              <a:lnSpc>
                <a:spcPct val="100000"/>
              </a:lnSpc>
              <a:spcBef>
                <a:spcPts val="0"/>
              </a:spcBef>
              <a:defRPr b="1" sz="22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Verzweigte neuronale Netze</a:t>
            </a:r>
          </a:p>
          <a:p>
            <a:pPr defTabSz="315468">
              <a:lnSpc>
                <a:spcPct val="100000"/>
              </a:lnSpc>
              <a:spcBef>
                <a:spcPts val="0"/>
              </a:spcBef>
              <a:defRPr b="1" sz="22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315468">
              <a:lnSpc>
                <a:spcPct val="100000"/>
              </a:lnSpc>
              <a:spcBef>
                <a:spcPts val="0"/>
              </a:spcBef>
              <a:defRPr b="1" sz="22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Tag 10</a:t>
            </a:r>
          </a:p>
          <a:p>
            <a:pPr defTabSz="315468">
              <a:lnSpc>
                <a:spcPct val="100000"/>
              </a:lnSpc>
              <a:spcBef>
                <a:spcPts val="0"/>
              </a:spcBef>
              <a:defRPr b="1" sz="22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Methoden der kreativen </a:t>
            </a:r>
            <a:r>
              <a:rPr sz="2346" u="sng"/>
              <a:t>Bilderzeugung</a:t>
            </a:r>
            <a:r>
              <a:t> </a:t>
            </a:r>
          </a:p>
          <a:p>
            <a:pPr defTabSz="315468">
              <a:lnSpc>
                <a:spcPct val="100000"/>
              </a:lnSpc>
              <a:spcBef>
                <a:spcPts val="0"/>
              </a:spcBef>
              <a:defRPr b="1" sz="22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Generative Adversarial Networks (GAN)</a:t>
            </a:r>
          </a:p>
          <a:p>
            <a:pPr defTabSz="315468">
              <a:lnSpc>
                <a:spcPct val="100000"/>
              </a:lnSpc>
              <a:spcBef>
                <a:spcPts val="0"/>
              </a:spcBef>
              <a:defRPr b="1" sz="22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Deepfakes</a:t>
            </a:r>
          </a:p>
          <a:p>
            <a:pPr defTabSz="315468">
              <a:lnSpc>
                <a:spcPct val="100000"/>
              </a:lnSpc>
              <a:spcBef>
                <a:spcPts val="0"/>
              </a:spcBef>
              <a:defRPr b="1" sz="2208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Diffusionsmodelle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eep Learning Kurs    -   Tag 1                                                         Alfatraining 2024-08  Dozent: Karsten Flügge"/>
          <p:cNvSpPr txBox="1"/>
          <p:nvPr>
            <p:ph type="body" idx="21"/>
          </p:nvPr>
        </p:nvSpPr>
        <p:spPr>
          <a:xfrm>
            <a:off x="462432" y="12985819"/>
            <a:ext cx="23459135" cy="6369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17244">
              <a:defRPr sz="3564"/>
            </a:lvl1pPr>
          </a:lstStyle>
          <a:p>
            <a:pPr/>
            <a:r>
              <a:t>Deep Learning Kurs    -   Tag 1                                                         Alfatraining 2024-08  Dozent: Karsten Flügge</a:t>
            </a:r>
          </a:p>
        </p:txBody>
      </p:sp>
      <p:sp>
        <p:nvSpPr>
          <p:cNvPr id="196" name="Themen des Kurses"/>
          <p:cNvSpPr txBox="1"/>
          <p:nvPr>
            <p:ph type="subTitle" sz="quarter" idx="1"/>
          </p:nvPr>
        </p:nvSpPr>
        <p:spPr>
          <a:xfrm>
            <a:off x="462433" y="502636"/>
            <a:ext cx="21971001" cy="1001212"/>
          </a:xfrm>
          <a:prstGeom prst="rect">
            <a:avLst/>
          </a:prstGeom>
        </p:spPr>
        <p:txBody>
          <a:bodyPr/>
          <a:lstStyle/>
          <a:p>
            <a:pPr/>
            <a:r>
              <a:t>Themen des Kurses</a:t>
            </a:r>
          </a:p>
        </p:txBody>
      </p:sp>
      <p:sp>
        <p:nvSpPr>
          <p:cNvPr id="197" name="Woche 3…"/>
          <p:cNvSpPr txBox="1"/>
          <p:nvPr/>
        </p:nvSpPr>
        <p:spPr>
          <a:xfrm>
            <a:off x="1206499" y="1918625"/>
            <a:ext cx="21971002" cy="1065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347472">
              <a:lnSpc>
                <a:spcPct val="100000"/>
              </a:lnSpc>
              <a:spcBef>
                <a:spcPts val="0"/>
              </a:spcBef>
              <a:defRPr b="1" sz="2432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Woche 3</a:t>
            </a:r>
          </a:p>
          <a:p>
            <a:pPr defTabSz="347472">
              <a:lnSpc>
                <a:spcPct val="100000"/>
              </a:lnSpc>
              <a:spcBef>
                <a:spcPts val="0"/>
              </a:spcBef>
              <a:defRPr b="1" sz="2432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347472">
              <a:lnSpc>
                <a:spcPct val="100000"/>
              </a:lnSpc>
              <a:spcBef>
                <a:spcPts val="0"/>
              </a:spcBef>
              <a:defRPr b="1" sz="2432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Tag 11</a:t>
            </a:r>
          </a:p>
          <a:p>
            <a:pPr defTabSz="347472">
              <a:lnSpc>
                <a:spcPct val="100000"/>
              </a:lnSpc>
              <a:spcBef>
                <a:spcPts val="0"/>
              </a:spcBef>
              <a:defRPr b="1" sz="2432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u="sng"/>
              <a:t>Recurrent</a:t>
            </a:r>
            <a:r>
              <a:t> Neural Networks (RNN) Sequenzanalyse, Rekurrente Schichten</a:t>
            </a:r>
          </a:p>
          <a:p>
            <a:pPr defTabSz="347472">
              <a:lnSpc>
                <a:spcPct val="100000"/>
              </a:lnSpc>
              <a:spcBef>
                <a:spcPts val="0"/>
              </a:spcBef>
              <a:defRPr b="1" sz="2432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Backpropagation through time (BPTT)</a:t>
            </a:r>
          </a:p>
          <a:p>
            <a:pPr defTabSz="347472">
              <a:lnSpc>
                <a:spcPct val="100000"/>
              </a:lnSpc>
              <a:spcBef>
                <a:spcPts val="0"/>
              </a:spcBef>
              <a:defRPr b="1" sz="2432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Analyse von Zeitreihen</a:t>
            </a:r>
          </a:p>
          <a:p>
            <a:pPr defTabSz="347472">
              <a:lnSpc>
                <a:spcPct val="100000"/>
              </a:lnSpc>
              <a:spcBef>
                <a:spcPts val="0"/>
              </a:spcBef>
              <a:defRPr b="1" sz="2432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347472">
              <a:lnSpc>
                <a:spcPct val="100000"/>
              </a:lnSpc>
              <a:spcBef>
                <a:spcPts val="0"/>
              </a:spcBef>
              <a:defRPr b="1" sz="2432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Tag 12</a:t>
            </a:r>
          </a:p>
          <a:p>
            <a:pPr defTabSz="347472">
              <a:lnSpc>
                <a:spcPct val="100000"/>
              </a:lnSpc>
              <a:spcBef>
                <a:spcPts val="0"/>
              </a:spcBef>
              <a:defRPr b="1" sz="2432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Exploding und Vanishing Gradient Probleme</a:t>
            </a:r>
          </a:p>
          <a:p>
            <a:pPr defTabSz="347472">
              <a:lnSpc>
                <a:spcPct val="100000"/>
              </a:lnSpc>
              <a:spcBef>
                <a:spcPts val="0"/>
              </a:spcBef>
              <a:defRPr b="1" sz="2432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LSTM (Long Short‐Term </a:t>
            </a:r>
            <a:r>
              <a:rPr u="sng"/>
              <a:t>Memory</a:t>
            </a:r>
            <a:r>
              <a:t>), GRU (Gated Recurrent Unit)</a:t>
            </a:r>
          </a:p>
          <a:p>
            <a:pPr defTabSz="347472">
              <a:lnSpc>
                <a:spcPct val="100000"/>
              </a:lnSpc>
              <a:spcBef>
                <a:spcPts val="0"/>
              </a:spcBef>
              <a:defRPr b="1" sz="2432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Deep RNN, Deep LSTM</a:t>
            </a:r>
          </a:p>
          <a:p>
            <a:pPr defTabSz="347472">
              <a:lnSpc>
                <a:spcPct val="100000"/>
              </a:lnSpc>
              <a:spcBef>
                <a:spcPts val="0"/>
              </a:spcBef>
              <a:defRPr b="1" sz="2432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347472">
              <a:lnSpc>
                <a:spcPct val="100000"/>
              </a:lnSpc>
              <a:spcBef>
                <a:spcPts val="0"/>
              </a:spcBef>
              <a:defRPr b="1" sz="2432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Tag 13</a:t>
            </a:r>
          </a:p>
          <a:p>
            <a:pPr defTabSz="347472">
              <a:lnSpc>
                <a:spcPct val="100000"/>
              </a:lnSpc>
              <a:spcBef>
                <a:spcPts val="0"/>
              </a:spcBef>
              <a:defRPr b="1" sz="2432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u="sng"/>
              <a:t>Textverarbeitung</a:t>
            </a:r>
            <a:r>
              <a:t> durch neuronale Netze </a:t>
            </a:r>
          </a:p>
          <a:p>
            <a:pPr defTabSz="347472">
              <a:lnSpc>
                <a:spcPct val="100000"/>
              </a:lnSpc>
              <a:spcBef>
                <a:spcPts val="0"/>
              </a:spcBef>
              <a:defRPr b="1" sz="2432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Text‐Preprocessing, Embedding‐Schichten</a:t>
            </a:r>
          </a:p>
          <a:p>
            <a:pPr defTabSz="347472">
              <a:lnSpc>
                <a:spcPct val="100000"/>
              </a:lnSpc>
              <a:spcBef>
                <a:spcPts val="0"/>
              </a:spcBef>
              <a:defRPr b="1" sz="2432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Text‐Klassifizierung, Sentiment-Analyse</a:t>
            </a:r>
          </a:p>
          <a:p>
            <a:pPr defTabSz="347472">
              <a:lnSpc>
                <a:spcPct val="100000"/>
              </a:lnSpc>
              <a:spcBef>
                <a:spcPts val="0"/>
              </a:spcBef>
              <a:defRPr b="1" sz="2432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Transfer Learning in NLP</a:t>
            </a:r>
          </a:p>
          <a:p>
            <a:pPr defTabSz="347472">
              <a:lnSpc>
                <a:spcPct val="100000"/>
              </a:lnSpc>
              <a:spcBef>
                <a:spcPts val="0"/>
              </a:spcBef>
              <a:defRPr b="1" sz="2432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347472">
              <a:lnSpc>
                <a:spcPct val="100000"/>
              </a:lnSpc>
              <a:spcBef>
                <a:spcPts val="0"/>
              </a:spcBef>
              <a:defRPr b="1" sz="2432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Tag 14</a:t>
            </a:r>
          </a:p>
          <a:p>
            <a:pPr defTabSz="347472">
              <a:lnSpc>
                <a:spcPct val="100000"/>
              </a:lnSpc>
              <a:spcBef>
                <a:spcPts val="0"/>
              </a:spcBef>
              <a:defRPr b="1" sz="2432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u="sng"/>
              <a:t>Sequence‐to‐Sequence</a:t>
            </a:r>
            <a:r>
              <a:t> Verfahren, </a:t>
            </a:r>
          </a:p>
          <a:p>
            <a:pPr defTabSz="347472">
              <a:lnSpc>
                <a:spcPct val="100000"/>
              </a:lnSpc>
              <a:spcBef>
                <a:spcPts val="0"/>
              </a:spcBef>
              <a:defRPr b="1" sz="2432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Encoder‐Decoder Architektur</a:t>
            </a:r>
          </a:p>
          <a:p>
            <a:pPr defTabSz="347472">
              <a:lnSpc>
                <a:spcPct val="100000"/>
              </a:lnSpc>
              <a:spcBef>
                <a:spcPts val="0"/>
              </a:spcBef>
              <a:defRPr b="1" sz="2432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Übersetzungen</a:t>
            </a:r>
          </a:p>
          <a:p>
            <a:pPr defTabSz="347472">
              <a:lnSpc>
                <a:spcPct val="100000"/>
              </a:lnSpc>
              <a:spcBef>
                <a:spcPts val="0"/>
              </a:spcBef>
              <a:defRPr b="1" sz="2432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347472">
              <a:lnSpc>
                <a:spcPct val="100000"/>
              </a:lnSpc>
              <a:spcBef>
                <a:spcPts val="0"/>
              </a:spcBef>
              <a:defRPr b="1" sz="2432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Tag 15</a:t>
            </a:r>
          </a:p>
          <a:p>
            <a:pPr defTabSz="347472">
              <a:lnSpc>
                <a:spcPct val="100000"/>
              </a:lnSpc>
              <a:spcBef>
                <a:spcPts val="0"/>
              </a:spcBef>
              <a:defRPr b="1" sz="2432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Sprachmodelle</a:t>
            </a:r>
          </a:p>
          <a:p>
            <a:pPr defTabSz="347472">
              <a:lnSpc>
                <a:spcPct val="100000"/>
              </a:lnSpc>
              <a:spcBef>
                <a:spcPts val="0"/>
              </a:spcBef>
              <a:defRPr b="1" sz="2432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BERT, </a:t>
            </a:r>
            <a:r>
              <a:rPr u="sng"/>
              <a:t>GPT</a:t>
            </a:r>
          </a:p>
          <a:p>
            <a:pPr defTabSz="347472">
              <a:lnSpc>
                <a:spcPct val="100000"/>
              </a:lnSpc>
              <a:spcBef>
                <a:spcPts val="0"/>
              </a:spcBef>
              <a:defRPr b="1" sz="2432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Attention‐Schichten, Transformers, Textgeneration‐Pipelines</a:t>
            </a:r>
          </a:p>
          <a:p>
            <a:pPr defTabSz="347472">
              <a:lnSpc>
                <a:spcPct val="100000"/>
              </a:lnSpc>
              <a:spcBef>
                <a:spcPts val="0"/>
              </a:spcBef>
              <a:defRPr b="1" sz="2432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Summarization, Chatbots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Deep Learning Kurs    -   Tag 1                                                         Alfatraining 2024-08  Dozent: Karsten Flügge"/>
          <p:cNvSpPr txBox="1"/>
          <p:nvPr>
            <p:ph type="body" idx="21"/>
          </p:nvPr>
        </p:nvSpPr>
        <p:spPr>
          <a:xfrm>
            <a:off x="462432" y="12985819"/>
            <a:ext cx="23459135" cy="6369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17244">
              <a:defRPr sz="3564"/>
            </a:lvl1pPr>
          </a:lstStyle>
          <a:p>
            <a:pPr/>
            <a:r>
              <a:t>Deep Learning Kurs    -   Tag 1                                                         Alfatraining 2024-08  Dozent: Karsten Flügge</a:t>
            </a:r>
          </a:p>
        </p:txBody>
      </p:sp>
      <p:sp>
        <p:nvSpPr>
          <p:cNvPr id="200" name="Themen des Kurses"/>
          <p:cNvSpPr txBox="1"/>
          <p:nvPr>
            <p:ph type="subTitle" sz="quarter" idx="1"/>
          </p:nvPr>
        </p:nvSpPr>
        <p:spPr>
          <a:xfrm>
            <a:off x="462433" y="502636"/>
            <a:ext cx="21971001" cy="1001212"/>
          </a:xfrm>
          <a:prstGeom prst="rect">
            <a:avLst/>
          </a:prstGeom>
        </p:spPr>
        <p:txBody>
          <a:bodyPr/>
          <a:lstStyle/>
          <a:p>
            <a:pPr/>
            <a:r>
              <a:t>Themen des Kurses</a:t>
            </a:r>
          </a:p>
        </p:txBody>
      </p:sp>
      <p:sp>
        <p:nvSpPr>
          <p:cNvPr id="201" name="Woche 4…"/>
          <p:cNvSpPr txBox="1"/>
          <p:nvPr/>
        </p:nvSpPr>
        <p:spPr>
          <a:xfrm>
            <a:off x="1206499" y="1918625"/>
            <a:ext cx="21971002" cy="1065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b="1" sz="32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Woche 4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2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2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Tag 16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2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Deep </a:t>
            </a:r>
            <a:r>
              <a:rPr u="sng"/>
              <a:t>Reinforcement Learning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2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Steuerung dynamischer Systeme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2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Agentensysteme, Training durch Belohnungen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2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Spiel Agenten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2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Policy Gradients,</a:t>
            </a:r>
            <a:br/>
            <a:r>
              <a:t>Deep‐Q‐Learning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2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2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Tag 17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2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Bonus je nach Interesse, z.B.: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2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Bayes ́sche neuronale Netze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2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Unsicherheiten in neuronalen Netzen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2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Statistische Bewertung von Prognosen, Konfidenz, Standardabweichung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2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Unbalancierte Daten, Sampling‐Methoden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2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2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Letzte 3 Tage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2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Projektarbeit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Deep Learning Kurs    -   Tag 1                                                         Alfatraining 2024-08  Dozent: Karsten Flügge"/>
          <p:cNvSpPr txBox="1"/>
          <p:nvPr>
            <p:ph type="body" idx="21"/>
          </p:nvPr>
        </p:nvSpPr>
        <p:spPr>
          <a:xfrm>
            <a:off x="462432" y="12985819"/>
            <a:ext cx="23459135" cy="6369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17244">
              <a:defRPr sz="3564"/>
            </a:lvl1pPr>
          </a:lstStyle>
          <a:p>
            <a:pPr/>
            <a:r>
              <a:t>Deep Learning Kurs    -   Tag 1                                                         Alfatraining 2024-08  Dozent: Karsten Flügge</a:t>
            </a:r>
          </a:p>
        </p:txBody>
      </p:sp>
      <p:sp>
        <p:nvSpPr>
          <p:cNvPr id="204" name="AI Grundverständnis"/>
          <p:cNvSpPr txBox="1"/>
          <p:nvPr>
            <p:ph type="subTitle" sz="quarter" idx="1"/>
          </p:nvPr>
        </p:nvSpPr>
        <p:spPr>
          <a:xfrm>
            <a:off x="462433" y="502636"/>
            <a:ext cx="21971001" cy="1001212"/>
          </a:xfrm>
          <a:prstGeom prst="rect">
            <a:avLst/>
          </a:prstGeom>
        </p:spPr>
        <p:txBody>
          <a:bodyPr/>
          <a:lstStyle/>
          <a:p>
            <a:pPr/>
            <a:r>
              <a:t>AI Grundverständnis</a:t>
            </a:r>
          </a:p>
        </p:txBody>
      </p:sp>
      <p:sp>
        <p:nvSpPr>
          <p:cNvPr id="205" name="Legendär verständlich sind die online Kurse von Andrew Karpathy (youtube/blogs)…"/>
          <p:cNvSpPr txBox="1"/>
          <p:nvPr/>
        </p:nvSpPr>
        <p:spPr>
          <a:xfrm>
            <a:off x="1206499" y="1918625"/>
            <a:ext cx="21971002" cy="1065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Legendär verständlich sind die online Kurse von </a:t>
            </a:r>
            <a:r>
              <a:rPr u="sng"/>
              <a:t>Andrew Karpathy</a:t>
            </a:r>
            <a:r>
              <a:rPr sz="3000"/>
              <a:t> (youtube/blogs)</a:t>
            </a:r>
            <a:endParaRPr sz="3000"/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 sz="3000"/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3000"/>
              <a:t>Auf verschiedenem Niveau: Von Anfänger bis Experte (trotzdem recht verständlich)</a:t>
            </a:r>
            <a:endParaRPr sz="3000"/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 sz="3000"/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3000"/>
              <a:t>Koryphäen:</a:t>
            </a:r>
            <a:endParaRPr sz="3000"/>
          </a:p>
          <a:p>
            <a:pPr marL="381000" indent="-381000" defTabSz="457200">
              <a:lnSpc>
                <a:spcPct val="100000"/>
              </a:lnSpc>
              <a:spcBef>
                <a:spcPts val="0"/>
              </a:spcBef>
              <a:buSzPct val="123000"/>
              <a:buChar char="•"/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3000"/>
              <a:t>Geoff Hinton</a:t>
            </a:r>
            <a:endParaRPr sz="3000"/>
          </a:p>
          <a:p>
            <a:pPr marL="381000" indent="-381000" defTabSz="457200">
              <a:lnSpc>
                <a:spcPct val="100000"/>
              </a:lnSpc>
              <a:spcBef>
                <a:spcPts val="0"/>
              </a:spcBef>
              <a:buSzPct val="123000"/>
              <a:buChar char="•"/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3000"/>
              <a:t>Andrew Ng</a:t>
            </a:r>
            <a:endParaRPr sz="3000"/>
          </a:p>
          <a:p>
            <a:pPr marL="165100" indent="-165100" defTabSz="12700">
              <a:lnSpc>
                <a:spcPct val="129166"/>
              </a:lnSpc>
              <a:spcBef>
                <a:spcPts val="0"/>
              </a:spcBef>
              <a:tabLst>
                <a:tab pos="63500" algn="r"/>
                <a:tab pos="165100" algn="l"/>
              </a:tabLst>
              <a:defRPr sz="1400">
                <a:solidFill>
                  <a:srgbClr val="11111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/>
              <a:t>	•	 Yann LeCun</a:t>
            </a:r>
            <a:endParaRPr sz="3000"/>
          </a:p>
          <a:p>
            <a:pPr marL="165100" indent="-165100" defTabSz="12700">
              <a:lnSpc>
                <a:spcPct val="129166"/>
              </a:lnSpc>
              <a:spcBef>
                <a:spcPts val="0"/>
              </a:spcBef>
              <a:tabLst>
                <a:tab pos="63500" algn="r"/>
                <a:tab pos="165100" algn="l"/>
              </a:tabLst>
              <a:defRPr sz="1400">
                <a:solidFill>
                  <a:srgbClr val="11111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/>
              <a:t>	•	 Yoshua Bengio</a:t>
            </a:r>
            <a:endParaRPr sz="3000"/>
          </a:p>
          <a:p>
            <a:pPr marL="165100" indent="-165100" defTabSz="12700">
              <a:lnSpc>
                <a:spcPct val="129166"/>
              </a:lnSpc>
              <a:spcBef>
                <a:spcPts val="0"/>
              </a:spcBef>
              <a:tabLst>
                <a:tab pos="63500" algn="r"/>
                <a:tab pos="165100" algn="l"/>
              </a:tabLst>
              <a:defRPr sz="1400">
                <a:solidFill>
                  <a:srgbClr val="11111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/>
              <a:t>	•	 Jürgen Schmidhuber (hat alles schon 1990 erfunden)</a:t>
            </a:r>
            <a:endParaRPr sz="3000"/>
          </a:p>
          <a:p>
            <a:pPr marL="165100" indent="-165100" defTabSz="12700">
              <a:lnSpc>
                <a:spcPct val="129166"/>
              </a:lnSpc>
              <a:spcBef>
                <a:spcPts val="0"/>
              </a:spcBef>
              <a:tabLst>
                <a:tab pos="63500" algn="r"/>
                <a:tab pos="165100" algn="l"/>
              </a:tabLst>
              <a:defRPr sz="1400">
                <a:solidFill>
                  <a:srgbClr val="11111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000"/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3700">
                <a:solidFill>
                  <a:srgbClr val="08080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3000"/>
              <a:t>(es ist es Wert, von jedem das beste Paper / Video anzusehen)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3_DynamicLight">
  <a:themeElements>
    <a:clrScheme name="33_Dynamic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3_DynamicLight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3_Dynamic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3_DynamicLight">
  <a:themeElements>
    <a:clrScheme name="33_Dynamic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3_DynamicLight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3_Dynamic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